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8288000" cy="10287000"/>
  <p:notesSz cx="6858000" cy="9144000"/>
  <p:embeddedFontLst>
    <p:embeddedFont>
      <p:font typeface="Bugaki" panose="020B0604020202020204" charset="0"/>
      <p:regular r:id="rId60"/>
    </p:embeddedFont>
    <p:embeddedFont>
      <p:font typeface="Hero Bold" panose="020B0604020202020204" charset="0"/>
      <p:regular r:id="rId61"/>
    </p:embeddedFont>
    <p:embeddedFont>
      <p:font typeface="Muli Bold" panose="020B0604020202020204" charset="0"/>
      <p:regular r:id="rId62"/>
    </p:embeddedFont>
    <p:embeddedFont>
      <p:font typeface="Nunito Heavy" panose="020B0604020202020204" charset="0"/>
      <p:regular r:id="rId63"/>
    </p:embeddedFont>
    <p:embeddedFont>
      <p:font typeface="Times New Roman" panose="02020603050405020304" pitchFamily="18" charset="0"/>
      <p:regular r:id="rId64"/>
    </p:embeddedFont>
    <p:embeddedFont>
      <p:font typeface="Times New Roman Bold" panose="02020803070505020304" pitchFamily="18" charset="0"/>
      <p:regular r:id="rId65"/>
      <p:bold r:id="rId66"/>
    </p:embeddedFont>
    <p:embeddedFont>
      <p:font typeface="Times New Roman Semi-Bold" panose="020B0604020202020204"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876" y="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jpe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sv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9.jpeg"/><Relationship Id="rId11" Type="http://schemas.openxmlformats.org/officeDocument/2006/relationships/image" Target="../media/image9.svg"/><Relationship Id="rId5" Type="http://schemas.openxmlformats.org/officeDocument/2006/relationships/image" Target="../media/image38.jpeg"/><Relationship Id="rId10" Type="http://schemas.openxmlformats.org/officeDocument/2006/relationships/image" Target="../media/image8.png"/><Relationship Id="rId4" Type="http://schemas.openxmlformats.org/officeDocument/2006/relationships/image" Target="../media/image37.jpeg"/><Relationship Id="rId9"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0.png"/><Relationship Id="rId7" Type="http://schemas.openxmlformats.org/officeDocument/2006/relationships/image" Target="../media/image42.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3.svg"/><Relationship Id="rId4" Type="http://schemas.openxmlformats.org/officeDocument/2006/relationships/image" Target="../media/image11.sv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7.svg"/><Relationship Id="rId4" Type="http://schemas.openxmlformats.org/officeDocument/2006/relationships/image" Target="../media/image11.sv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2.png"/><Relationship Id="rId5" Type="http://schemas.openxmlformats.org/officeDocument/2006/relationships/image" Target="../media/image8.png"/><Relationship Id="rId10" Type="http://schemas.openxmlformats.org/officeDocument/2006/relationships/image" Target="../media/image32.svg"/><Relationship Id="rId4" Type="http://schemas.openxmlformats.org/officeDocument/2006/relationships/image" Target="../media/image11.sv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5.png"/><Relationship Id="rId5" Type="http://schemas.openxmlformats.org/officeDocument/2006/relationships/image" Target="../media/image8.png"/><Relationship Id="rId10" Type="http://schemas.openxmlformats.org/officeDocument/2006/relationships/image" Target="../media/image32.svg"/><Relationship Id="rId4" Type="http://schemas.openxmlformats.org/officeDocument/2006/relationships/image" Target="../media/image11.svg"/><Relationship Id="rId9"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jpe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9.sv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9.svg"/></Relationships>
</file>

<file path=ppt/slides/_rels/slide5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jpe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312087" y="3491439"/>
            <a:ext cx="4975913" cy="4965921"/>
          </a:xfrm>
          <a:custGeom>
            <a:avLst/>
            <a:gdLst/>
            <a:ahLst/>
            <a:cxnLst/>
            <a:rect l="l" t="t" r="r" b="b"/>
            <a:pathLst>
              <a:path w="4975913" h="4965921">
                <a:moveTo>
                  <a:pt x="0" y="0"/>
                </a:moveTo>
                <a:lnTo>
                  <a:pt x="4975913" y="0"/>
                </a:lnTo>
                <a:lnTo>
                  <a:pt x="4975913" y="4965922"/>
                </a:lnTo>
                <a:lnTo>
                  <a:pt x="0" y="4965922"/>
                </a:lnTo>
                <a:lnTo>
                  <a:pt x="0" y="0"/>
                </a:lnTo>
                <a:close/>
              </a:path>
            </a:pathLst>
          </a:custGeom>
          <a:blipFill>
            <a:blip r:embed="rId3"/>
            <a:stretch>
              <a:fillRect/>
            </a:stretch>
          </a:blipFill>
        </p:spPr>
      </p:sp>
      <p:grpSp>
        <p:nvGrpSpPr>
          <p:cNvPr id="4" name="Group 4"/>
          <p:cNvGrpSpPr/>
          <p:nvPr/>
        </p:nvGrpSpPr>
        <p:grpSpPr>
          <a:xfrm>
            <a:off x="13396476" y="3570833"/>
            <a:ext cx="4761139" cy="476113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13701189" y="3875554"/>
            <a:ext cx="4151712" cy="415169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id="9" name="Freeform 9"/>
          <p:cNvSpPr/>
          <p:nvPr/>
        </p:nvSpPr>
        <p:spPr>
          <a:xfrm>
            <a:off x="11013478" y="5974400"/>
            <a:ext cx="3587804" cy="3580600"/>
          </a:xfrm>
          <a:custGeom>
            <a:avLst/>
            <a:gdLst/>
            <a:ahLst/>
            <a:cxnLst/>
            <a:rect l="l" t="t" r="r" b="b"/>
            <a:pathLst>
              <a:path w="3587804" h="3580600">
                <a:moveTo>
                  <a:pt x="0" y="0"/>
                </a:moveTo>
                <a:lnTo>
                  <a:pt x="3587804" y="0"/>
                </a:lnTo>
                <a:lnTo>
                  <a:pt x="3587804" y="3580600"/>
                </a:lnTo>
                <a:lnTo>
                  <a:pt x="0" y="3580600"/>
                </a:lnTo>
                <a:lnTo>
                  <a:pt x="0" y="0"/>
                </a:lnTo>
                <a:close/>
              </a:path>
            </a:pathLst>
          </a:custGeom>
          <a:blipFill>
            <a:blip r:embed="rId3"/>
            <a:stretch>
              <a:fillRect/>
            </a:stretch>
          </a:blipFill>
        </p:spPr>
      </p:sp>
      <p:grpSp>
        <p:nvGrpSpPr>
          <p:cNvPr id="10" name="Group 10"/>
          <p:cNvGrpSpPr>
            <a:grpSpLocks noChangeAspect="1"/>
          </p:cNvGrpSpPr>
          <p:nvPr/>
        </p:nvGrpSpPr>
        <p:grpSpPr>
          <a:xfrm>
            <a:off x="13735220" y="3909584"/>
            <a:ext cx="4129647" cy="41296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654" r="-6345"/>
              </a:stretch>
            </a:blipFill>
          </p:spPr>
        </p:sp>
      </p:grpSp>
      <p:grpSp>
        <p:nvGrpSpPr>
          <p:cNvPr id="12" name="Group 12"/>
          <p:cNvGrpSpPr/>
          <p:nvPr/>
        </p:nvGrpSpPr>
        <p:grpSpPr>
          <a:xfrm>
            <a:off x="11074325" y="6031645"/>
            <a:ext cx="3432945" cy="34329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a:grpSpLocks noChangeAspect="1"/>
          </p:cNvGrpSpPr>
          <p:nvPr/>
        </p:nvGrpSpPr>
        <p:grpSpPr>
          <a:xfrm>
            <a:off x="11345780" y="6303106"/>
            <a:ext cx="2890035" cy="289002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46" r="-25046"/>
              </a:stretch>
            </a:blipFill>
          </p:spPr>
        </p:sp>
      </p:grpSp>
      <p:sp>
        <p:nvSpPr>
          <p:cNvPr id="17" name="Freeform 17"/>
          <p:cNvSpPr/>
          <p:nvPr/>
        </p:nvSpPr>
        <p:spPr>
          <a:xfrm>
            <a:off x="6771672"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7265152"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7763553"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a:off x="17259300" y="8984615"/>
            <a:ext cx="1573962" cy="157396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23" name="Group 23"/>
          <p:cNvGrpSpPr/>
          <p:nvPr/>
        </p:nvGrpSpPr>
        <p:grpSpPr>
          <a:xfrm>
            <a:off x="16303701" y="8984615"/>
            <a:ext cx="786981" cy="7869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26" name="Freeform 26"/>
          <p:cNvSpPr/>
          <p:nvPr/>
        </p:nvSpPr>
        <p:spPr>
          <a:xfrm>
            <a:off x="8351272" y="1529765"/>
            <a:ext cx="851858" cy="842275"/>
          </a:xfrm>
          <a:custGeom>
            <a:avLst/>
            <a:gdLst/>
            <a:ahLst/>
            <a:cxnLst/>
            <a:rect l="l" t="t" r="r" b="b"/>
            <a:pathLst>
              <a:path w="851858" h="842275">
                <a:moveTo>
                  <a:pt x="0" y="0"/>
                </a:moveTo>
                <a:lnTo>
                  <a:pt x="851859" y="0"/>
                </a:lnTo>
                <a:lnTo>
                  <a:pt x="851859" y="842275"/>
                </a:lnTo>
                <a:lnTo>
                  <a:pt x="0" y="842275"/>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7" name="Freeform 27"/>
          <p:cNvSpPr/>
          <p:nvPr/>
        </p:nvSpPr>
        <p:spPr>
          <a:xfrm>
            <a:off x="9006365" y="2235419"/>
            <a:ext cx="639111" cy="631921"/>
          </a:xfrm>
          <a:custGeom>
            <a:avLst/>
            <a:gdLst/>
            <a:ahLst/>
            <a:cxnLst/>
            <a:rect l="l" t="t" r="r" b="b"/>
            <a:pathLst>
              <a:path w="639111" h="631921">
                <a:moveTo>
                  <a:pt x="0" y="0"/>
                </a:moveTo>
                <a:lnTo>
                  <a:pt x="639111" y="0"/>
                </a:lnTo>
                <a:lnTo>
                  <a:pt x="639111" y="631921"/>
                </a:lnTo>
                <a:lnTo>
                  <a:pt x="0" y="631921"/>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2891273" y="9555000"/>
            <a:ext cx="442667" cy="437687"/>
          </a:xfrm>
          <a:custGeom>
            <a:avLst/>
            <a:gdLst/>
            <a:ahLst/>
            <a:cxnLst/>
            <a:rect l="l" t="t" r="r" b="b"/>
            <a:pathLst>
              <a:path w="442667" h="437687">
                <a:moveTo>
                  <a:pt x="0" y="0"/>
                </a:moveTo>
                <a:lnTo>
                  <a:pt x="442667" y="0"/>
                </a:lnTo>
                <a:lnTo>
                  <a:pt x="442667" y="437687"/>
                </a:lnTo>
                <a:lnTo>
                  <a:pt x="0" y="437687"/>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2504682" y="9958623"/>
            <a:ext cx="332113" cy="328377"/>
          </a:xfrm>
          <a:custGeom>
            <a:avLst/>
            <a:gdLst/>
            <a:ahLst/>
            <a:cxnLst/>
            <a:rect l="l" t="t" r="r" b="b"/>
            <a:pathLst>
              <a:path w="332113" h="328377">
                <a:moveTo>
                  <a:pt x="0" y="0"/>
                </a:moveTo>
                <a:lnTo>
                  <a:pt x="332113" y="0"/>
                </a:lnTo>
                <a:lnTo>
                  <a:pt x="332113" y="328377"/>
                </a:lnTo>
                <a:lnTo>
                  <a:pt x="0" y="328377"/>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30" name="Freeform 30"/>
          <p:cNvSpPr/>
          <p:nvPr/>
        </p:nvSpPr>
        <p:spPr>
          <a:xfrm>
            <a:off x="507438" y="351584"/>
            <a:ext cx="1490215" cy="1354233"/>
          </a:xfrm>
          <a:custGeom>
            <a:avLst/>
            <a:gdLst/>
            <a:ahLst/>
            <a:cxnLst/>
            <a:rect l="l" t="t" r="r" b="b"/>
            <a:pathLst>
              <a:path w="1490215" h="1354233">
                <a:moveTo>
                  <a:pt x="0" y="0"/>
                </a:moveTo>
                <a:lnTo>
                  <a:pt x="1490215" y="0"/>
                </a:lnTo>
                <a:lnTo>
                  <a:pt x="1490215" y="1354232"/>
                </a:lnTo>
                <a:lnTo>
                  <a:pt x="0" y="1354232"/>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grpSp>
        <p:nvGrpSpPr>
          <p:cNvPr id="31" name="Group 31"/>
          <p:cNvGrpSpPr/>
          <p:nvPr/>
        </p:nvGrpSpPr>
        <p:grpSpPr>
          <a:xfrm>
            <a:off x="472168" y="1064271"/>
            <a:ext cx="884305" cy="336159"/>
            <a:chOff x="0" y="0"/>
            <a:chExt cx="643096" cy="244466"/>
          </a:xfrm>
        </p:grpSpPr>
        <p:sp>
          <p:nvSpPr>
            <p:cNvPr id="32" name="Freeform 32"/>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33" name="TextBox 33"/>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34" name="TextBox 34"/>
          <p:cNvSpPr txBox="1"/>
          <p:nvPr/>
        </p:nvSpPr>
        <p:spPr>
          <a:xfrm>
            <a:off x="298264" y="1314702"/>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35" name="TextBox 35"/>
          <p:cNvSpPr txBox="1"/>
          <p:nvPr/>
        </p:nvSpPr>
        <p:spPr>
          <a:xfrm>
            <a:off x="190418" y="957077"/>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sp>
        <p:nvSpPr>
          <p:cNvPr id="36" name="TextBox 36"/>
          <p:cNvSpPr txBox="1"/>
          <p:nvPr/>
        </p:nvSpPr>
        <p:spPr>
          <a:xfrm>
            <a:off x="-4707140" y="1756727"/>
            <a:ext cx="23673819" cy="4958252"/>
          </a:xfrm>
          <a:prstGeom prst="rect">
            <a:avLst/>
          </a:prstGeom>
        </p:spPr>
        <p:txBody>
          <a:bodyPr lIns="0" tIns="0" rIns="0" bIns="0" rtlCol="0" anchor="t">
            <a:spAutoFit/>
          </a:bodyPr>
          <a:lstStyle/>
          <a:p>
            <a:pPr algn="ctr">
              <a:lnSpc>
                <a:spcPts val="13498"/>
              </a:lnSpc>
            </a:pPr>
            <a:r>
              <a:rPr lang="en-US" sz="9641" b="1">
                <a:solidFill>
                  <a:srgbClr val="00638D"/>
                </a:solidFill>
                <a:latin typeface="Times New Roman Bold"/>
                <a:ea typeface="Times New Roman Bold"/>
                <a:cs typeface="Times New Roman Bold"/>
                <a:sym typeface="Times New Roman Bold"/>
              </a:rPr>
              <a:t> Development of a Skin</a:t>
            </a:r>
          </a:p>
          <a:p>
            <a:pPr algn="ctr">
              <a:lnSpc>
                <a:spcPts val="13498"/>
              </a:lnSpc>
            </a:pPr>
            <a:r>
              <a:rPr lang="en-US" sz="9641" b="1">
                <a:solidFill>
                  <a:srgbClr val="00638D"/>
                </a:solidFill>
                <a:latin typeface="Times New Roman Bold"/>
                <a:ea typeface="Times New Roman Bold"/>
                <a:cs typeface="Times New Roman Bold"/>
                <a:sym typeface="Times New Roman Bold"/>
              </a:rPr>
              <a:t>Disease Detection System</a:t>
            </a:r>
          </a:p>
          <a:p>
            <a:pPr algn="ctr">
              <a:lnSpc>
                <a:spcPts val="11122"/>
              </a:lnSpc>
            </a:pPr>
            <a:r>
              <a:rPr lang="en-US" sz="7944" b="1">
                <a:solidFill>
                  <a:srgbClr val="00638D"/>
                </a:solidFill>
                <a:latin typeface="Times New Roman Bold"/>
                <a:ea typeface="Times New Roman Bold"/>
                <a:cs typeface="Times New Roman Bold"/>
                <a:sym typeface="Times New Roman Bold"/>
              </a:rPr>
              <a:t> Using Neural Network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807081" y="3421190"/>
            <a:ext cx="15283601" cy="5104156"/>
          </a:xfrm>
          <a:prstGeom prst="rect">
            <a:avLst/>
          </a:prstGeom>
        </p:spPr>
        <p:txBody>
          <a:bodyPr lIns="0" tIns="0" rIns="0" bIns="0" rtlCol="0" anchor="t">
            <a:spAutoFit/>
          </a:bodyPr>
          <a:lstStyle/>
          <a:p>
            <a:pPr algn="ctr">
              <a:lnSpc>
                <a:spcPts val="19436"/>
              </a:lnSpc>
            </a:pPr>
            <a:r>
              <a:rPr lang="en-US" sz="13883" b="1">
                <a:solidFill>
                  <a:srgbClr val="00638D"/>
                </a:solidFill>
                <a:latin typeface="Times New Roman Bold"/>
                <a:ea typeface="Times New Roman Bold"/>
                <a:cs typeface="Times New Roman Bold"/>
                <a:sym typeface="Times New Roman Bold"/>
              </a:rPr>
              <a:t> Problem Solution</a:t>
            </a:r>
          </a:p>
          <a:p>
            <a:pPr algn="ctr">
              <a:lnSpc>
                <a:spcPts val="19436"/>
              </a:lnSpc>
            </a:pPr>
            <a:endParaRPr lang="en-US" sz="13883" b="1">
              <a:solidFill>
                <a:srgbClr val="00638D"/>
              </a:solidFill>
              <a:latin typeface="Times New Roman Bold"/>
              <a:ea typeface="Times New Roman Bold"/>
              <a:cs typeface="Times New Roman Bold"/>
              <a:sym typeface="Times New Roman Bold"/>
            </a:endParaRPr>
          </a:p>
        </p:txBody>
      </p:sp>
      <p:sp>
        <p:nvSpPr>
          <p:cNvPr id="14" name="Freeform 14"/>
          <p:cNvSpPr/>
          <p:nvPr/>
        </p:nvSpPr>
        <p:spPr>
          <a:xfrm>
            <a:off x="1442106" y="4237631"/>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211552" y="4258336"/>
            <a:ext cx="1794031" cy="1158166"/>
          </a:xfrm>
          <a:prstGeom prst="rect">
            <a:avLst/>
          </a:prstGeom>
        </p:spPr>
        <p:txBody>
          <a:bodyPr lIns="0" tIns="0" rIns="0" bIns="0" rtlCol="0" anchor="t">
            <a:spAutoFit/>
          </a:bodyPr>
          <a:lstStyle/>
          <a:p>
            <a:pPr algn="ctr">
              <a:lnSpc>
                <a:spcPts val="9448"/>
              </a:lnSpc>
              <a:spcBef>
                <a:spcPct val="0"/>
              </a:spcBef>
            </a:pPr>
            <a:r>
              <a:rPr lang="en-US" sz="6749" b="1" spc="-134">
                <a:solidFill>
                  <a:srgbClr val="FFFFFF"/>
                </a:solidFill>
                <a:latin typeface="Muli Bold"/>
                <a:ea typeface="Muli Bold"/>
                <a:cs typeface="Muli Bold"/>
                <a:sym typeface="Muli Bold"/>
              </a:rPr>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899386"/>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11" name="Group 11"/>
          <p:cNvGrpSpPr/>
          <p:nvPr/>
        </p:nvGrpSpPr>
        <p:grpSpPr>
          <a:xfrm>
            <a:off x="14259358" y="3048141"/>
            <a:ext cx="4875668" cy="5213881"/>
            <a:chOff x="0" y="0"/>
            <a:chExt cx="6500891" cy="6951841"/>
          </a:xfrm>
        </p:grpSpPr>
        <p:pic>
          <p:nvPicPr>
            <p:cNvPr id="12" name="Picture 12"/>
            <p:cNvPicPr>
              <a:picLocks noChangeAspect="1"/>
            </p:cNvPicPr>
            <p:nvPr/>
          </p:nvPicPr>
          <p:blipFill>
            <a:blip r:embed="rId3"/>
            <a:srcRect l="59" r="59"/>
            <a:stretch>
              <a:fillRect/>
            </a:stretch>
          </p:blipFill>
          <p:spPr>
            <a:xfrm>
              <a:off x="0" y="0"/>
              <a:ext cx="6500891" cy="6951841"/>
            </a:xfrm>
            <a:prstGeom prst="rect">
              <a:avLst/>
            </a:prstGeom>
          </p:spPr>
        </p:pic>
      </p:grpSp>
      <p:sp>
        <p:nvSpPr>
          <p:cNvPr id="13" name="TextBox 13"/>
          <p:cNvSpPr txBox="1"/>
          <p:nvPr/>
        </p:nvSpPr>
        <p:spPr>
          <a:xfrm>
            <a:off x="3744968" y="31725"/>
            <a:ext cx="1079806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Problem Solution</a:t>
            </a:r>
          </a:p>
        </p:txBody>
      </p:sp>
      <p:sp>
        <p:nvSpPr>
          <p:cNvPr id="14" name="TextBox 14"/>
          <p:cNvSpPr txBox="1"/>
          <p:nvPr/>
        </p:nvSpPr>
        <p:spPr>
          <a:xfrm>
            <a:off x="-351797" y="1239749"/>
            <a:ext cx="16484049" cy="11447456"/>
          </a:xfrm>
          <a:prstGeom prst="rect">
            <a:avLst/>
          </a:prstGeom>
        </p:spPr>
        <p:txBody>
          <a:bodyPr lIns="0" tIns="0" rIns="0" bIns="0" rtlCol="0" anchor="t">
            <a:spAutoFit/>
          </a:bodyPr>
          <a:lstStyle/>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 The app provides instant diagnosis using artificial intelligence, helping to identify the condition quickly and prevent more  complications.</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 The app offers reliable information about skin diseases and safety steps, with advice for care until seeing a doctor.</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The app uses AI to analyze images accurately, helping to distinguish between different skin conditions and give accurate results.</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The app allows users to find nearby hospitals or specialized clinics using an integrated map, making it easier to access treatment quickly.</a:t>
            </a: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p:txBody>
      </p:sp>
      <p:sp>
        <p:nvSpPr>
          <p:cNvPr id="15" name="Freeform 15"/>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392119" y="3589658"/>
            <a:ext cx="12844584"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Related Work</a:t>
            </a:r>
          </a:p>
        </p:txBody>
      </p:sp>
      <p:sp>
        <p:nvSpPr>
          <p:cNvPr id="14" name="Freeform 14"/>
          <p:cNvSpPr/>
          <p:nvPr/>
        </p:nvSpPr>
        <p:spPr>
          <a:xfrm>
            <a:off x="3392119" y="4257143"/>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392119" y="4449925"/>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378526" y="9960453"/>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9139238" y="4209318"/>
            <a:ext cx="9525" cy="1554040"/>
          </a:xfrm>
          <a:prstGeom prst="rect">
            <a:avLst/>
          </a:prstGeom>
        </p:spPr>
        <p:txBody>
          <a:bodyPr lIns="0" tIns="0" rIns="0" bIns="0" rtlCol="0" anchor="t">
            <a:spAutoFit/>
          </a:bodyPr>
          <a:lstStyle/>
          <a:p>
            <a:pPr algn="ctr">
              <a:lnSpc>
                <a:spcPts val="11469"/>
              </a:lnSpc>
              <a:spcBef>
                <a:spcPct val="0"/>
              </a:spcBef>
            </a:pPr>
            <a:endParaRPr/>
          </a:p>
        </p:txBody>
      </p:sp>
      <p:graphicFrame>
        <p:nvGraphicFramePr>
          <p:cNvPr id="11" name="Table 11"/>
          <p:cNvGraphicFramePr>
            <a:graphicFrameLocks noGrp="1"/>
          </p:cNvGraphicFramePr>
          <p:nvPr/>
        </p:nvGraphicFramePr>
        <p:xfrm>
          <a:off x="642355" y="1198266"/>
          <a:ext cx="17221729" cy="8321041"/>
        </p:xfrm>
        <a:graphic>
          <a:graphicData uri="http://schemas.openxmlformats.org/drawingml/2006/table">
            <a:tbl>
              <a:tblPr/>
              <a:tblGrid>
                <a:gridCol w="4388794">
                  <a:extLst>
                    <a:ext uri="{9D8B030D-6E8A-4147-A177-3AD203B41FA5}">
                      <a16:colId xmlns:a16="http://schemas.microsoft.com/office/drawing/2014/main" val="20000"/>
                    </a:ext>
                  </a:extLst>
                </a:gridCol>
                <a:gridCol w="2834899">
                  <a:extLst>
                    <a:ext uri="{9D8B030D-6E8A-4147-A177-3AD203B41FA5}">
                      <a16:colId xmlns:a16="http://schemas.microsoft.com/office/drawing/2014/main" val="20001"/>
                    </a:ext>
                  </a:extLst>
                </a:gridCol>
                <a:gridCol w="4208063">
                  <a:extLst>
                    <a:ext uri="{9D8B030D-6E8A-4147-A177-3AD203B41FA5}">
                      <a16:colId xmlns:a16="http://schemas.microsoft.com/office/drawing/2014/main" val="20002"/>
                    </a:ext>
                  </a:extLst>
                </a:gridCol>
                <a:gridCol w="5789973">
                  <a:extLst>
                    <a:ext uri="{9D8B030D-6E8A-4147-A177-3AD203B41FA5}">
                      <a16:colId xmlns:a16="http://schemas.microsoft.com/office/drawing/2014/main" val="20003"/>
                    </a:ext>
                  </a:extLst>
                </a:gridCol>
              </a:tblGrid>
              <a:tr h="1008553">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paper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Published Date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b="1">
                          <a:solidFill>
                            <a:srgbClr val="004664"/>
                          </a:solidFill>
                          <a:latin typeface="Times New Roman Bold"/>
                          <a:ea typeface="Times New Roman Bold"/>
                          <a:cs typeface="Times New Roman Bold"/>
                          <a:sym typeface="Times New Roman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6114">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Skin Disease Detection using Image Processing and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May17,2023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SamalJahnavi, Nallamilli Gayatri, Thota Sravani.Publication, ...elt.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Naive Bayes ( 97.5%) accuracy, SVM (90%) and KNN (93.75%)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80260">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Advance Sy Of Skin Diseases Detection Using Image Processing Methods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in 2022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79"/>
                        </a:lnSpc>
                        <a:defRPr/>
                      </a:pPr>
                      <a:r>
                        <a:rPr lang="en-US" sz="2699" b="1">
                          <a:solidFill>
                            <a:srgbClr val="000000"/>
                          </a:solidFill>
                          <a:latin typeface="Times New Roman Bold"/>
                          <a:ea typeface="Times New Roman Bold"/>
                          <a:cs typeface="Times New Roman Bold"/>
                          <a:sym typeface="Times New Roman Bold"/>
                        </a:rPr>
                        <a:t>Dr.Sandra Paola , Dr. María A ,  </a:t>
                      </a:r>
                      <a:endParaRPr lang="en-US" sz="1100"/>
                    </a:p>
                    <a:p>
                      <a:pPr algn="l">
                        <a:lnSpc>
                          <a:spcPts val="3779"/>
                        </a:lnSpc>
                      </a:pPr>
                      <a:r>
                        <a:rPr lang="en-US" sz="2699" b="1">
                          <a:solidFill>
                            <a:srgbClr val="000000"/>
                          </a:solidFill>
                          <a:latin typeface="Times New Roman Bold"/>
                          <a:ea typeface="Times New Roman Bold"/>
                          <a:cs typeface="Times New Roman Bold"/>
                          <a:sym typeface="Times New Roman Bold"/>
                        </a:rPr>
                        <a:t>Dr Jhony A, .....elt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K-Nearest Neighbor (KNN)  (91.2%) with Symlet Analysis, and  (SVM) lower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6114">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A Method of Skin Disease Detection Using Image Processing and Machine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a:solidFill>
                            <a:srgbClr val="000000"/>
                          </a:solidFill>
                          <a:latin typeface="Times New Roman"/>
                          <a:ea typeface="Times New Roman"/>
                          <a:cs typeface="Times New Roman"/>
                          <a:sym typeface="Times New Roman"/>
                        </a:rPr>
                        <a:t> </a:t>
                      </a:r>
                      <a:r>
                        <a:rPr lang="en-US" sz="2700" b="1">
                          <a:solidFill>
                            <a:srgbClr val="000000"/>
                          </a:solidFill>
                          <a:latin typeface="Times New Roman Bold"/>
                          <a:ea typeface="Times New Roman Bold"/>
                          <a:cs typeface="Times New Roman Bold"/>
                          <a:sym typeface="Times New Roman Bold"/>
                        </a:rPr>
                        <a:t>in 2019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Nawal Soliman ALKolifi ALEnezi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Utilizes AlexNet (pretrained CNN) for feature extraction and Support Vector Machine (SVM)  achieving (100%)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2"/>
          <p:cNvSpPr txBox="1"/>
          <p:nvPr/>
        </p:nvSpPr>
        <p:spPr>
          <a:xfrm>
            <a:off x="6342459" y="-153095"/>
            <a:ext cx="5593556" cy="1369949"/>
          </a:xfrm>
          <a:prstGeom prst="rect">
            <a:avLst/>
          </a:prstGeom>
        </p:spPr>
        <p:txBody>
          <a:bodyPr lIns="0" tIns="0" rIns="0" bIns="0" rtlCol="0" anchor="t">
            <a:spAutoFit/>
          </a:bodyPr>
          <a:lstStyle/>
          <a:p>
            <a:pPr algn="ctr">
              <a:lnSpc>
                <a:spcPts val="10066"/>
              </a:lnSpc>
              <a:spcBef>
                <a:spcPct val="0"/>
              </a:spcBef>
            </a:pPr>
            <a:r>
              <a:rPr lang="en-US" sz="7190" b="1">
                <a:solidFill>
                  <a:srgbClr val="00638D"/>
                </a:solidFill>
                <a:latin typeface="Times New Roman Bold"/>
                <a:ea typeface="Times New Roman Bold"/>
                <a:cs typeface="Times New Roman Bold"/>
                <a:sym typeface="Times New Roman Bold"/>
              </a:rPr>
              <a:t> Related Work</a:t>
            </a:r>
          </a:p>
        </p:txBody>
      </p:sp>
      <p:sp>
        <p:nvSpPr>
          <p:cNvPr id="13" name="TextBox 13"/>
          <p:cNvSpPr txBox="1"/>
          <p:nvPr/>
        </p:nvSpPr>
        <p:spPr>
          <a:xfrm>
            <a:off x="8943547" y="9608028"/>
            <a:ext cx="2671316" cy="5810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Table 1 : papers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424355" y="1962402"/>
            <a:ext cx="16061034" cy="5817870"/>
          </a:xfrm>
          <a:prstGeom prst="rect">
            <a:avLst/>
          </a:prstGeom>
        </p:spPr>
        <p:txBody>
          <a:bodyPr lIns="0" tIns="0" rIns="0" bIns="0" rtlCol="0" anchor="t">
            <a:spAutoFit/>
          </a:bodyPr>
          <a:lstStyle/>
          <a:p>
            <a:pPr marL="863599" lvl="1" indent="-431800" algn="l">
              <a:lnSpc>
                <a:spcPts val="5039"/>
              </a:lnSpc>
              <a:buFont typeface="Arial"/>
              <a:buChar char="•"/>
            </a:pPr>
            <a:r>
              <a:rPr lang="en-US" sz="3999">
                <a:solidFill>
                  <a:srgbClr val="000000"/>
                </a:solidFill>
                <a:latin typeface="Times New Roman"/>
                <a:ea typeface="Times New Roman"/>
                <a:cs typeface="Times New Roman"/>
                <a:sym typeface="Times New Roman"/>
              </a:rPr>
              <a:t>In previous studies related to dermatological disease classification, it was observed that the accuracy rates were not as high as they could have been. </a:t>
            </a:r>
          </a:p>
          <a:p>
            <a:pPr algn="l">
              <a:lnSpc>
                <a:spcPts val="5039"/>
              </a:lnSpc>
            </a:pPr>
            <a:endParaRPr lang="en-US" sz="3999">
              <a:solidFill>
                <a:srgbClr val="000000"/>
              </a:solidFill>
              <a:latin typeface="Times New Roman"/>
              <a:ea typeface="Times New Roman"/>
              <a:cs typeface="Times New Roman"/>
              <a:sym typeface="Times New Roman"/>
            </a:endParaRPr>
          </a:p>
          <a:p>
            <a:pPr marL="863599" lvl="1" indent="-431800" algn="l">
              <a:lnSpc>
                <a:spcPts val="5039"/>
              </a:lnSpc>
              <a:buFont typeface="Arial"/>
              <a:buChar char="•"/>
            </a:pPr>
            <a:r>
              <a:rPr lang="en-US" sz="3999">
                <a:solidFill>
                  <a:srgbClr val="000000"/>
                </a:solidFill>
                <a:latin typeface="Times New Roman"/>
                <a:ea typeface="Times New Roman"/>
                <a:cs typeface="Times New Roman"/>
                <a:sym typeface="Times New Roman"/>
              </a:rPr>
              <a:t>Additionally, most of these studies focused on classifying only a limited number of diseases, which restricted the model's practical application. Expanding the scope to include a wider range of skin diseases would make the model more robust and versatile, addressing a critical gap in the existing research.</a:t>
            </a:r>
          </a:p>
        </p:txBody>
      </p:sp>
      <p:sp>
        <p:nvSpPr>
          <p:cNvPr id="14" name="TextBox 14"/>
          <p:cNvSpPr txBox="1"/>
          <p:nvPr/>
        </p:nvSpPr>
        <p:spPr>
          <a:xfrm>
            <a:off x="290308" y="122889"/>
            <a:ext cx="17185441"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Limitation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911681" y="3854872"/>
            <a:ext cx="13404287"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Implementation </a:t>
            </a:r>
          </a:p>
        </p:txBody>
      </p:sp>
      <p:sp>
        <p:nvSpPr>
          <p:cNvPr id="14" name="Freeform 14"/>
          <p:cNvSpPr/>
          <p:nvPr/>
        </p:nvSpPr>
        <p:spPr>
          <a:xfrm>
            <a:off x="2245219" y="447441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2245219" y="4715139"/>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1000153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92406" y="967186"/>
            <a:ext cx="16004786" cy="3265170"/>
          </a:xfrm>
          <a:prstGeom prst="rect">
            <a:avLst/>
          </a:prstGeom>
        </p:spPr>
        <p:txBody>
          <a:bodyPr lIns="0" tIns="0" rIns="0" bIns="0" rtlCol="0" anchor="t">
            <a:spAutoFit/>
          </a:bodyPr>
          <a:lstStyle/>
          <a:p>
            <a:pPr marL="863599" lvl="1" indent="-431800" algn="just">
              <a:lnSpc>
                <a:spcPts val="5039"/>
              </a:lnSpc>
              <a:buFont typeface="Arial"/>
              <a:buChar char="•"/>
            </a:pPr>
            <a:r>
              <a:rPr lang="en-US" sz="3999">
                <a:solidFill>
                  <a:srgbClr val="000000"/>
                </a:solidFill>
                <a:latin typeface="Times New Roman"/>
                <a:ea typeface="Times New Roman"/>
                <a:cs typeface="Times New Roman"/>
                <a:sym typeface="Times New Roman"/>
              </a:rPr>
              <a:t>In this dataset image collected .</a:t>
            </a:r>
          </a:p>
          <a:p>
            <a:pPr marL="863599" lvl="1" indent="-431800" algn="just">
              <a:lnSpc>
                <a:spcPts val="5039"/>
              </a:lnSpc>
              <a:buFont typeface="Arial"/>
              <a:buChar char="•"/>
            </a:pPr>
            <a:r>
              <a:rPr lang="en-US" sz="3999">
                <a:solidFill>
                  <a:srgbClr val="000000"/>
                </a:solidFill>
                <a:latin typeface="Times New Roman"/>
                <a:ea typeface="Times New Roman"/>
                <a:cs typeface="Times New Roman"/>
                <a:sym typeface="Times New Roman"/>
              </a:rPr>
              <a:t>The dataset consists of 1,159 images categorized into 8 skin diseases. </a:t>
            </a:r>
          </a:p>
          <a:p>
            <a:pPr marL="863599" lvl="1" indent="-431800" algn="just">
              <a:lnSpc>
                <a:spcPts val="5039"/>
              </a:lnSpc>
              <a:buFont typeface="Arial"/>
              <a:buChar char="•"/>
            </a:pPr>
            <a:r>
              <a:rPr lang="en-US" sz="3999">
                <a:solidFill>
                  <a:srgbClr val="000000"/>
                </a:solidFill>
                <a:latin typeface="Times New Roman"/>
                <a:ea typeface="Times New Roman"/>
                <a:cs typeface="Times New Roman"/>
                <a:sym typeface="Times New Roman"/>
              </a:rPr>
              <a:t>The data is divided into two subsets: 80% (924 images) for training and 20% (233 images) for testing.  </a:t>
            </a:r>
          </a:p>
          <a:p>
            <a:pPr algn="just">
              <a:lnSpc>
                <a:spcPts val="5039"/>
              </a:lnSpc>
            </a:pPr>
            <a:endParaRPr lang="en-US" sz="3999">
              <a:solidFill>
                <a:srgbClr val="000000"/>
              </a:solidFill>
              <a:latin typeface="Times New Roman"/>
              <a:ea typeface="Times New Roman"/>
              <a:cs typeface="Times New Roman"/>
              <a:sym typeface="Times New Roman"/>
            </a:endParaRPr>
          </a:p>
        </p:txBody>
      </p:sp>
      <p:sp>
        <p:nvSpPr>
          <p:cNvPr id="14" name="Freeform 14"/>
          <p:cNvSpPr/>
          <p:nvPr/>
        </p:nvSpPr>
        <p:spPr>
          <a:xfrm>
            <a:off x="3063098" y="3552402"/>
            <a:ext cx="12161805" cy="6219193"/>
          </a:xfrm>
          <a:custGeom>
            <a:avLst/>
            <a:gdLst/>
            <a:ahLst/>
            <a:cxnLst/>
            <a:rect l="l" t="t" r="r" b="b"/>
            <a:pathLst>
              <a:path w="12161805" h="6219193">
                <a:moveTo>
                  <a:pt x="0" y="0"/>
                </a:moveTo>
                <a:lnTo>
                  <a:pt x="12161804" y="0"/>
                </a:lnTo>
                <a:lnTo>
                  <a:pt x="12161804" y="6219194"/>
                </a:lnTo>
                <a:lnTo>
                  <a:pt x="0" y="6219194"/>
                </a:lnTo>
                <a:lnTo>
                  <a:pt x="0" y="0"/>
                </a:lnTo>
                <a:close/>
              </a:path>
            </a:pathLst>
          </a:custGeom>
          <a:blipFill>
            <a:blip r:embed="rId7"/>
            <a:stretch>
              <a:fillRect l="-1870" r="-6918" b="-1051"/>
            </a:stretch>
          </a:blipFill>
        </p:spPr>
      </p:sp>
      <p:sp>
        <p:nvSpPr>
          <p:cNvPr id="15" name="TextBox 15"/>
          <p:cNvSpPr txBox="1"/>
          <p:nvPr/>
        </p:nvSpPr>
        <p:spPr>
          <a:xfrm>
            <a:off x="1938758" y="-36949"/>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Dataset for Skin Diseases  </a:t>
            </a:r>
          </a:p>
        </p:txBody>
      </p:sp>
      <p:sp>
        <p:nvSpPr>
          <p:cNvPr id="16" name="TextBox 16"/>
          <p:cNvSpPr txBox="1"/>
          <p:nvPr/>
        </p:nvSpPr>
        <p:spPr>
          <a:xfrm>
            <a:off x="9342244" y="9758454"/>
            <a:ext cx="3243262"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1 :Simple of datae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14454" y="9795408"/>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3" name="Table 13"/>
          <p:cNvGraphicFramePr>
            <a:graphicFrameLocks noGrp="1"/>
          </p:cNvGraphicFramePr>
          <p:nvPr/>
        </p:nvGraphicFramePr>
        <p:xfrm>
          <a:off x="2195061" y="1422190"/>
          <a:ext cx="13897878" cy="7955910"/>
        </p:xfrm>
        <a:graphic>
          <a:graphicData uri="http://schemas.openxmlformats.org/drawingml/2006/table">
            <a:tbl>
              <a:tblPr/>
              <a:tblGrid>
                <a:gridCol w="4925440">
                  <a:extLst>
                    <a:ext uri="{9D8B030D-6E8A-4147-A177-3AD203B41FA5}">
                      <a16:colId xmlns:a16="http://schemas.microsoft.com/office/drawing/2014/main" val="20000"/>
                    </a:ext>
                  </a:extLst>
                </a:gridCol>
                <a:gridCol w="2682168">
                  <a:extLst>
                    <a:ext uri="{9D8B030D-6E8A-4147-A177-3AD203B41FA5}">
                      <a16:colId xmlns:a16="http://schemas.microsoft.com/office/drawing/2014/main" val="20001"/>
                    </a:ext>
                  </a:extLst>
                </a:gridCol>
                <a:gridCol w="2538627">
                  <a:extLst>
                    <a:ext uri="{9D8B030D-6E8A-4147-A177-3AD203B41FA5}">
                      <a16:colId xmlns:a16="http://schemas.microsoft.com/office/drawing/2014/main" val="20002"/>
                    </a:ext>
                  </a:extLst>
                </a:gridCol>
                <a:gridCol w="3751643">
                  <a:extLst>
                    <a:ext uri="{9D8B030D-6E8A-4147-A177-3AD203B41FA5}">
                      <a16:colId xmlns:a16="http://schemas.microsoft.com/office/drawing/2014/main" val="20003"/>
                    </a:ext>
                  </a:extLst>
                </a:gridCol>
              </a:tblGrid>
              <a:tr h="795591">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Disease</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Training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Testing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Total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Cellulitis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168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Impetigo</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80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100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Athlete's Foot</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156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Nail Fungus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162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Ringworm</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90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23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113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Cutaneous Larva Migrans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100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Chickenpox</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170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Shingles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163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Total</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924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1157</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4" name="TextBox 14"/>
          <p:cNvSpPr txBox="1"/>
          <p:nvPr/>
        </p:nvSpPr>
        <p:spPr>
          <a:xfrm>
            <a:off x="4130501" y="-80775"/>
            <a:ext cx="10026997" cy="1369886"/>
          </a:xfrm>
          <a:prstGeom prst="rect">
            <a:avLst/>
          </a:prstGeom>
        </p:spPr>
        <p:txBody>
          <a:bodyPr lIns="0" tIns="0" rIns="0" bIns="0" rtlCol="0" anchor="t">
            <a:spAutoFit/>
          </a:bodyPr>
          <a:lstStyle/>
          <a:p>
            <a:pPr algn="ctr">
              <a:lnSpc>
                <a:spcPts val="10069"/>
              </a:lnSpc>
              <a:spcBef>
                <a:spcPct val="0"/>
              </a:spcBef>
            </a:pPr>
            <a:r>
              <a:rPr lang="en-US" sz="7192" b="1">
                <a:solidFill>
                  <a:srgbClr val="00638D"/>
                </a:solidFill>
                <a:latin typeface="Times New Roman Bold"/>
                <a:ea typeface="Times New Roman Bold"/>
                <a:cs typeface="Times New Roman Bold"/>
                <a:sym typeface="Times New Roman Bold"/>
              </a:rPr>
              <a:t>Dataset for Skin Diseases </a:t>
            </a:r>
          </a:p>
        </p:txBody>
      </p:sp>
      <p:sp>
        <p:nvSpPr>
          <p:cNvPr id="15" name="TextBox 15"/>
          <p:cNvSpPr txBox="1"/>
          <p:nvPr/>
        </p:nvSpPr>
        <p:spPr>
          <a:xfrm>
            <a:off x="8440463" y="9471241"/>
            <a:ext cx="2314724" cy="4959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Table2 :Dataset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1000153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028700" y="1184336"/>
            <a:ext cx="16004786" cy="4541520"/>
          </a:xfrm>
          <a:prstGeom prst="rect">
            <a:avLst/>
          </a:prstGeom>
        </p:spPr>
        <p:txBody>
          <a:bodyPr lIns="0" tIns="0" rIns="0" bIns="0" rtlCol="0" anchor="t">
            <a:spAutoFit/>
          </a:bodyPr>
          <a:lstStyle/>
          <a:p>
            <a:pPr marL="863599" lvl="1" indent="-431800" algn="just">
              <a:lnSpc>
                <a:spcPts val="5039"/>
              </a:lnSpc>
              <a:buFont typeface="Arial"/>
              <a:buChar char="•"/>
            </a:pPr>
            <a:r>
              <a:rPr lang="en-US" sz="3999">
                <a:solidFill>
                  <a:srgbClr val="000000"/>
                </a:solidFill>
                <a:latin typeface="Times New Roman"/>
                <a:ea typeface="Times New Roman"/>
                <a:cs typeface="Times New Roman"/>
                <a:sym typeface="Times New Roman"/>
              </a:rPr>
              <a:t>Because the limited number of images in the original training dataset, data augmentation techniques were applied to increase the dataset size and enhance its diversity. This process contributed to improving the model's performance and generalization. After augmentation, the dataset was expanded to include 4052 images for training and 233 images for testing, all categorized into 8 distinct skin diseases.</a:t>
            </a:r>
          </a:p>
          <a:p>
            <a:pPr algn="just">
              <a:lnSpc>
                <a:spcPts val="5039"/>
              </a:lnSpc>
            </a:pPr>
            <a:endParaRPr lang="en-US" sz="3999">
              <a:solidFill>
                <a:srgbClr val="000000"/>
              </a:solidFill>
              <a:latin typeface="Times New Roman"/>
              <a:ea typeface="Times New Roman"/>
              <a:cs typeface="Times New Roman"/>
              <a:sym typeface="Times New Roman"/>
            </a:endParaRPr>
          </a:p>
        </p:txBody>
      </p:sp>
      <p:sp>
        <p:nvSpPr>
          <p:cNvPr id="14" name="Freeform 14"/>
          <p:cNvSpPr/>
          <p:nvPr/>
        </p:nvSpPr>
        <p:spPr>
          <a:xfrm>
            <a:off x="3691615" y="5164185"/>
            <a:ext cx="11301259" cy="4641894"/>
          </a:xfrm>
          <a:custGeom>
            <a:avLst/>
            <a:gdLst/>
            <a:ahLst/>
            <a:cxnLst/>
            <a:rect l="l" t="t" r="r" b="b"/>
            <a:pathLst>
              <a:path w="11301259" h="4641894">
                <a:moveTo>
                  <a:pt x="0" y="0"/>
                </a:moveTo>
                <a:lnTo>
                  <a:pt x="11301259" y="0"/>
                </a:lnTo>
                <a:lnTo>
                  <a:pt x="11301259" y="4641894"/>
                </a:lnTo>
                <a:lnTo>
                  <a:pt x="0" y="4641894"/>
                </a:lnTo>
                <a:lnTo>
                  <a:pt x="0" y="0"/>
                </a:lnTo>
                <a:close/>
              </a:path>
            </a:pathLst>
          </a:custGeom>
          <a:blipFill>
            <a:blip r:embed="rId7"/>
            <a:stretch>
              <a:fillRect t="-6454" b="-10406"/>
            </a:stretch>
          </a:blipFill>
        </p:spPr>
      </p:sp>
      <p:sp>
        <p:nvSpPr>
          <p:cNvPr id="15" name="TextBox 15"/>
          <p:cNvSpPr txBox="1"/>
          <p:nvPr/>
        </p:nvSpPr>
        <p:spPr>
          <a:xfrm>
            <a:off x="1938758" y="-36949"/>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Dataset for Skin Diseases  </a:t>
            </a:r>
          </a:p>
        </p:txBody>
      </p:sp>
      <p:sp>
        <p:nvSpPr>
          <p:cNvPr id="16" name="TextBox 16"/>
          <p:cNvSpPr txBox="1"/>
          <p:nvPr/>
        </p:nvSpPr>
        <p:spPr>
          <a:xfrm>
            <a:off x="9342244" y="9848469"/>
            <a:ext cx="3243262"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2 :Simple of datae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14454" y="9795408"/>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3" name="Table 13"/>
          <p:cNvGraphicFramePr>
            <a:graphicFrameLocks noGrp="1"/>
          </p:cNvGraphicFramePr>
          <p:nvPr/>
        </p:nvGraphicFramePr>
        <p:xfrm>
          <a:off x="2195061" y="1422190"/>
          <a:ext cx="13897878" cy="7955910"/>
        </p:xfrm>
        <a:graphic>
          <a:graphicData uri="http://schemas.openxmlformats.org/drawingml/2006/table">
            <a:tbl>
              <a:tblPr/>
              <a:tblGrid>
                <a:gridCol w="4925440">
                  <a:extLst>
                    <a:ext uri="{9D8B030D-6E8A-4147-A177-3AD203B41FA5}">
                      <a16:colId xmlns:a16="http://schemas.microsoft.com/office/drawing/2014/main" val="20000"/>
                    </a:ext>
                  </a:extLst>
                </a:gridCol>
                <a:gridCol w="2682168">
                  <a:extLst>
                    <a:ext uri="{9D8B030D-6E8A-4147-A177-3AD203B41FA5}">
                      <a16:colId xmlns:a16="http://schemas.microsoft.com/office/drawing/2014/main" val="20001"/>
                    </a:ext>
                  </a:extLst>
                </a:gridCol>
                <a:gridCol w="2538627">
                  <a:extLst>
                    <a:ext uri="{9D8B030D-6E8A-4147-A177-3AD203B41FA5}">
                      <a16:colId xmlns:a16="http://schemas.microsoft.com/office/drawing/2014/main" val="20002"/>
                    </a:ext>
                  </a:extLst>
                </a:gridCol>
                <a:gridCol w="3751643">
                  <a:extLst>
                    <a:ext uri="{9D8B030D-6E8A-4147-A177-3AD203B41FA5}">
                      <a16:colId xmlns:a16="http://schemas.microsoft.com/office/drawing/2014/main" val="20003"/>
                    </a:ext>
                  </a:extLst>
                </a:gridCol>
              </a:tblGrid>
              <a:tr h="795591">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Disease</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Training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Testing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Total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Cellulitis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879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912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Impetigo</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440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460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Athlete's Foot</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418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450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Nail Fungus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516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a:solidFill>
                            <a:srgbClr val="000000"/>
                          </a:solidFill>
                          <a:latin typeface="Times New Roman"/>
                          <a:ea typeface="Times New Roman"/>
                          <a:cs typeface="Times New Roman"/>
                          <a:sym typeface="Times New Roman"/>
                        </a:rPr>
                        <a:t>549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Ringworm</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450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23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473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Cutaneous Larva Migrans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378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408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Chickenpox</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493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527</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Shingles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a:solidFill>
                            <a:srgbClr val="000000"/>
                          </a:solidFill>
                          <a:latin typeface="Times New Roman"/>
                          <a:ea typeface="Times New Roman"/>
                          <a:cs typeface="Times New Roman"/>
                          <a:sym typeface="Times New Roman"/>
                        </a:rPr>
                        <a:t>478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511</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Total</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4052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4285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4" name="TextBox 14"/>
          <p:cNvSpPr txBox="1"/>
          <p:nvPr/>
        </p:nvSpPr>
        <p:spPr>
          <a:xfrm>
            <a:off x="4130501" y="-80775"/>
            <a:ext cx="10026997" cy="1369886"/>
          </a:xfrm>
          <a:prstGeom prst="rect">
            <a:avLst/>
          </a:prstGeom>
        </p:spPr>
        <p:txBody>
          <a:bodyPr lIns="0" tIns="0" rIns="0" bIns="0" rtlCol="0" anchor="t">
            <a:spAutoFit/>
          </a:bodyPr>
          <a:lstStyle/>
          <a:p>
            <a:pPr algn="ctr">
              <a:lnSpc>
                <a:spcPts val="10069"/>
              </a:lnSpc>
              <a:spcBef>
                <a:spcPct val="0"/>
              </a:spcBef>
            </a:pPr>
            <a:r>
              <a:rPr lang="en-US" sz="7192" b="1">
                <a:solidFill>
                  <a:srgbClr val="00638D"/>
                </a:solidFill>
                <a:latin typeface="Times New Roman Bold"/>
                <a:ea typeface="Times New Roman Bold"/>
                <a:cs typeface="Times New Roman Bold"/>
                <a:sym typeface="Times New Roman Bold"/>
              </a:rPr>
              <a:t>Dataset for Skin Diseases </a:t>
            </a:r>
          </a:p>
        </p:txBody>
      </p:sp>
      <p:sp>
        <p:nvSpPr>
          <p:cNvPr id="15" name="TextBox 15"/>
          <p:cNvSpPr txBox="1"/>
          <p:nvPr/>
        </p:nvSpPr>
        <p:spPr>
          <a:xfrm>
            <a:off x="8399163" y="9471241"/>
            <a:ext cx="2397323" cy="4959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Table 3 :Dataset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96839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3050376" y="1090188"/>
            <a:ext cx="8489156" cy="4788783"/>
          </a:xfrm>
          <a:prstGeom prst="rect">
            <a:avLst/>
          </a:prstGeom>
        </p:spPr>
        <p:txBody>
          <a:bodyPr lIns="0" tIns="0" rIns="0" bIns="0" rtlCol="0" anchor="t">
            <a:spAutoFit/>
          </a:bodyPr>
          <a:lstStyle/>
          <a:p>
            <a:pPr algn="l">
              <a:lnSpc>
                <a:spcPts val="5376"/>
              </a:lnSpc>
            </a:pPr>
            <a:r>
              <a:rPr lang="en-US" sz="3840">
                <a:solidFill>
                  <a:srgbClr val="000000"/>
                </a:solidFill>
                <a:latin typeface="Times New Roman"/>
                <a:ea typeface="Times New Roman"/>
                <a:cs typeface="Times New Roman"/>
                <a:sym typeface="Times New Roman"/>
              </a:rPr>
              <a:t>Marina Emad Mored Habeb                   </a:t>
            </a:r>
          </a:p>
          <a:p>
            <a:pPr algn="l">
              <a:lnSpc>
                <a:spcPts val="5376"/>
              </a:lnSpc>
            </a:pPr>
            <a:r>
              <a:rPr lang="en-US" sz="3840">
                <a:solidFill>
                  <a:srgbClr val="000000"/>
                </a:solidFill>
                <a:latin typeface="Times New Roman"/>
                <a:ea typeface="Times New Roman"/>
                <a:cs typeface="Times New Roman"/>
                <a:sym typeface="Times New Roman"/>
              </a:rPr>
              <a:t>Mera Refat Gaballah                                 </a:t>
            </a:r>
          </a:p>
          <a:p>
            <a:pPr algn="l">
              <a:lnSpc>
                <a:spcPts val="5376"/>
              </a:lnSpc>
            </a:pPr>
            <a:r>
              <a:rPr lang="en-US" sz="3840">
                <a:solidFill>
                  <a:srgbClr val="000000"/>
                </a:solidFill>
                <a:latin typeface="Times New Roman"/>
                <a:ea typeface="Times New Roman"/>
                <a:cs typeface="Times New Roman"/>
                <a:sym typeface="Times New Roman"/>
              </a:rPr>
              <a:t>Martina William Takawy                         </a:t>
            </a:r>
          </a:p>
          <a:p>
            <a:pPr algn="l">
              <a:lnSpc>
                <a:spcPts val="5376"/>
              </a:lnSpc>
            </a:pPr>
            <a:r>
              <a:rPr lang="en-US" sz="3840">
                <a:solidFill>
                  <a:srgbClr val="000000"/>
                </a:solidFill>
                <a:latin typeface="Times New Roman"/>
                <a:ea typeface="Times New Roman"/>
                <a:cs typeface="Times New Roman"/>
                <a:sym typeface="Times New Roman"/>
              </a:rPr>
              <a:t>Sara Raafat Rasmy                                   </a:t>
            </a:r>
          </a:p>
          <a:p>
            <a:pPr algn="l">
              <a:lnSpc>
                <a:spcPts val="5376"/>
              </a:lnSpc>
            </a:pPr>
            <a:r>
              <a:rPr lang="en-US" sz="3840">
                <a:solidFill>
                  <a:srgbClr val="000000"/>
                </a:solidFill>
                <a:latin typeface="Times New Roman"/>
                <a:ea typeface="Times New Roman"/>
                <a:cs typeface="Times New Roman"/>
                <a:sym typeface="Times New Roman"/>
              </a:rPr>
              <a:t>Nardeen Maged Alfons                          </a:t>
            </a:r>
          </a:p>
          <a:p>
            <a:pPr algn="l">
              <a:lnSpc>
                <a:spcPts val="5376"/>
              </a:lnSpc>
            </a:pPr>
            <a:r>
              <a:rPr lang="en-US" sz="3840">
                <a:solidFill>
                  <a:srgbClr val="000000"/>
                </a:solidFill>
                <a:latin typeface="Times New Roman"/>
                <a:ea typeface="Times New Roman"/>
                <a:cs typeface="Times New Roman"/>
                <a:sym typeface="Times New Roman"/>
              </a:rPr>
              <a:t>Mariam Sameh Fawzi                              </a:t>
            </a:r>
          </a:p>
          <a:p>
            <a:pPr algn="l">
              <a:lnSpc>
                <a:spcPts val="5376"/>
              </a:lnSpc>
            </a:pPr>
            <a:r>
              <a:rPr lang="en-US" sz="3840">
                <a:solidFill>
                  <a:srgbClr val="000000"/>
                </a:solidFill>
                <a:latin typeface="Times New Roman"/>
                <a:ea typeface="Times New Roman"/>
                <a:cs typeface="Times New Roman"/>
                <a:sym typeface="Times New Roman"/>
              </a:rPr>
              <a:t>Marina Ashraf Farouk                         </a:t>
            </a:r>
          </a:p>
        </p:txBody>
      </p:sp>
      <p:sp>
        <p:nvSpPr>
          <p:cNvPr id="12" name="TextBox 12"/>
          <p:cNvSpPr txBox="1"/>
          <p:nvPr/>
        </p:nvSpPr>
        <p:spPr>
          <a:xfrm>
            <a:off x="3050376" y="5924444"/>
            <a:ext cx="11849698" cy="1554040"/>
          </a:xfrm>
          <a:prstGeom prst="rect">
            <a:avLst/>
          </a:prstGeom>
        </p:spPr>
        <p:txBody>
          <a:bodyPr lIns="0" tIns="0" rIns="0" bIns="0" rtlCol="0" anchor="t">
            <a:spAutoFit/>
          </a:bodyPr>
          <a:lstStyle/>
          <a:p>
            <a:pPr algn="ctr">
              <a:lnSpc>
                <a:spcPts val="11469"/>
              </a:lnSpc>
            </a:pPr>
            <a:r>
              <a:rPr lang="en-US" sz="8192" b="1">
                <a:solidFill>
                  <a:srgbClr val="004664"/>
                </a:solidFill>
                <a:latin typeface="Times New Roman Bold"/>
                <a:ea typeface="Times New Roman Bold"/>
                <a:cs typeface="Times New Roman Bold"/>
                <a:sym typeface="Times New Roman Bold"/>
              </a:rPr>
              <a:t>Under the Supervision of</a:t>
            </a:r>
          </a:p>
        </p:txBody>
      </p:sp>
      <p:sp>
        <p:nvSpPr>
          <p:cNvPr id="13" name="TextBox 13"/>
          <p:cNvSpPr txBox="1"/>
          <p:nvPr/>
        </p:nvSpPr>
        <p:spPr>
          <a:xfrm>
            <a:off x="2126933" y="7335609"/>
            <a:ext cx="7185390" cy="2989827"/>
          </a:xfrm>
          <a:prstGeom prst="rect">
            <a:avLst/>
          </a:prstGeom>
        </p:spPr>
        <p:txBody>
          <a:bodyPr lIns="0" tIns="0" rIns="0" bIns="0" rtlCol="0" anchor="t">
            <a:spAutoFit/>
          </a:bodyPr>
          <a:lstStyle/>
          <a:p>
            <a:pPr algn="ctr">
              <a:lnSpc>
                <a:spcPts val="5376"/>
              </a:lnSpc>
            </a:pPr>
            <a:r>
              <a:rPr lang="en-US" sz="3840" b="1">
                <a:solidFill>
                  <a:srgbClr val="000000"/>
                </a:solidFill>
                <a:latin typeface="Times New Roman Bold"/>
                <a:ea typeface="Times New Roman Bold"/>
                <a:cs typeface="Times New Roman Bold"/>
                <a:sym typeface="Times New Roman Bold"/>
              </a:rPr>
              <a:t>Dr. Amany Magdy Mohamed</a:t>
            </a:r>
          </a:p>
          <a:p>
            <a:pPr algn="ctr">
              <a:lnSpc>
                <a:spcPts val="4256"/>
              </a:lnSpc>
            </a:pPr>
            <a:r>
              <a:rPr lang="en-US" sz="3040">
                <a:solidFill>
                  <a:srgbClr val="000000"/>
                </a:solidFill>
                <a:latin typeface="Times New Roman"/>
                <a:ea typeface="Times New Roman"/>
                <a:cs typeface="Times New Roman"/>
                <a:sym typeface="Times New Roman"/>
              </a:rPr>
              <a:t>lecturer in Computer and </a:t>
            </a:r>
          </a:p>
          <a:p>
            <a:pPr algn="ctr">
              <a:lnSpc>
                <a:spcPts val="4256"/>
              </a:lnSpc>
            </a:pPr>
            <a:r>
              <a:rPr lang="en-US" sz="3040">
                <a:solidFill>
                  <a:srgbClr val="000000"/>
                </a:solidFill>
                <a:latin typeface="Times New Roman"/>
                <a:ea typeface="Times New Roman"/>
                <a:cs typeface="Times New Roman"/>
                <a:sym typeface="Times New Roman"/>
              </a:rPr>
              <a:t> Information Technology</a:t>
            </a:r>
          </a:p>
          <a:p>
            <a:pPr algn="ctr">
              <a:lnSpc>
                <a:spcPts val="4256"/>
              </a:lnSpc>
            </a:pPr>
            <a:r>
              <a:rPr lang="en-US" sz="3040">
                <a:solidFill>
                  <a:srgbClr val="000000"/>
                </a:solidFill>
                <a:latin typeface="Times New Roman"/>
                <a:ea typeface="Times New Roman"/>
                <a:cs typeface="Times New Roman"/>
                <a:sym typeface="Times New Roman"/>
              </a:rPr>
              <a:t> Egyptian E-Learning University</a:t>
            </a:r>
          </a:p>
          <a:p>
            <a:pPr algn="l">
              <a:lnSpc>
                <a:spcPts val="5236"/>
              </a:lnSpc>
            </a:pPr>
            <a:endParaRPr lang="en-US" sz="3040">
              <a:solidFill>
                <a:srgbClr val="000000"/>
              </a:solidFill>
              <a:latin typeface="Times New Roman"/>
              <a:ea typeface="Times New Roman"/>
              <a:cs typeface="Times New Roman"/>
              <a:sym typeface="Times New Roman"/>
            </a:endParaRPr>
          </a:p>
        </p:txBody>
      </p:sp>
      <p:sp>
        <p:nvSpPr>
          <p:cNvPr id="14" name="TextBox 14"/>
          <p:cNvSpPr txBox="1"/>
          <p:nvPr/>
        </p:nvSpPr>
        <p:spPr>
          <a:xfrm>
            <a:off x="9118311" y="7326084"/>
            <a:ext cx="7185390" cy="3619747"/>
          </a:xfrm>
          <a:prstGeom prst="rect">
            <a:avLst/>
          </a:prstGeom>
        </p:spPr>
        <p:txBody>
          <a:bodyPr lIns="0" tIns="0" rIns="0" bIns="0" rtlCol="0" anchor="t">
            <a:spAutoFit/>
          </a:bodyPr>
          <a:lstStyle/>
          <a:p>
            <a:pPr algn="ctr">
              <a:lnSpc>
                <a:spcPts val="5236"/>
              </a:lnSpc>
            </a:pPr>
            <a:r>
              <a:rPr lang="en-US" sz="3740" b="1">
                <a:solidFill>
                  <a:srgbClr val="000000"/>
                </a:solidFill>
                <a:latin typeface="Times New Roman Bold"/>
                <a:ea typeface="Times New Roman Bold"/>
                <a:cs typeface="Times New Roman Bold"/>
                <a:sym typeface="Times New Roman Bold"/>
              </a:rPr>
              <a:t>T.A. Mohamed Mustafa</a:t>
            </a:r>
          </a:p>
          <a:p>
            <a:pPr algn="ctr">
              <a:lnSpc>
                <a:spcPts val="4396"/>
              </a:lnSpc>
            </a:pPr>
            <a:r>
              <a:rPr lang="en-US" sz="3140">
                <a:solidFill>
                  <a:srgbClr val="000000"/>
                </a:solidFill>
                <a:latin typeface="Times New Roman"/>
                <a:ea typeface="Times New Roman"/>
                <a:cs typeface="Times New Roman"/>
                <a:sym typeface="Times New Roman"/>
              </a:rPr>
              <a:t>Teacher Assistant in Computer </a:t>
            </a:r>
          </a:p>
          <a:p>
            <a:pPr algn="ctr">
              <a:lnSpc>
                <a:spcPts val="4396"/>
              </a:lnSpc>
            </a:pPr>
            <a:r>
              <a:rPr lang="en-US" sz="3140">
                <a:solidFill>
                  <a:srgbClr val="000000"/>
                </a:solidFill>
                <a:latin typeface="Times New Roman"/>
                <a:ea typeface="Times New Roman"/>
                <a:cs typeface="Times New Roman"/>
                <a:sym typeface="Times New Roman"/>
              </a:rPr>
              <a:t>and Information Technology </a:t>
            </a:r>
          </a:p>
          <a:p>
            <a:pPr algn="ctr">
              <a:lnSpc>
                <a:spcPts val="4396"/>
              </a:lnSpc>
            </a:pPr>
            <a:r>
              <a:rPr lang="en-US" sz="3140">
                <a:solidFill>
                  <a:srgbClr val="000000"/>
                </a:solidFill>
                <a:latin typeface="Times New Roman"/>
                <a:ea typeface="Times New Roman"/>
                <a:cs typeface="Times New Roman"/>
                <a:sym typeface="Times New Roman"/>
              </a:rPr>
              <a:t>Egyptian E-Learning University</a:t>
            </a:r>
          </a:p>
          <a:p>
            <a:pPr algn="ctr">
              <a:lnSpc>
                <a:spcPts val="4676"/>
              </a:lnSpc>
            </a:pPr>
            <a:endParaRPr lang="en-US" sz="3140">
              <a:solidFill>
                <a:srgbClr val="000000"/>
              </a:solidFill>
              <a:latin typeface="Times New Roman"/>
              <a:ea typeface="Times New Roman"/>
              <a:cs typeface="Times New Roman"/>
              <a:sym typeface="Times New Roman"/>
            </a:endParaRPr>
          </a:p>
          <a:p>
            <a:pPr algn="l">
              <a:lnSpc>
                <a:spcPts val="5236"/>
              </a:lnSpc>
            </a:pPr>
            <a:endParaRPr lang="en-US" sz="3140">
              <a:solidFill>
                <a:srgbClr val="000000"/>
              </a:solidFill>
              <a:latin typeface="Times New Roman"/>
              <a:ea typeface="Times New Roman"/>
              <a:cs typeface="Times New Roman"/>
              <a:sym typeface="Times New Roman"/>
            </a:endParaRPr>
          </a:p>
        </p:txBody>
      </p:sp>
      <p:sp>
        <p:nvSpPr>
          <p:cNvPr id="15" name="TextBox 15"/>
          <p:cNvSpPr txBox="1"/>
          <p:nvPr/>
        </p:nvSpPr>
        <p:spPr>
          <a:xfrm>
            <a:off x="4875411" y="-9036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Team Members</a:t>
            </a:r>
          </a:p>
        </p:txBody>
      </p:sp>
      <p:sp>
        <p:nvSpPr>
          <p:cNvPr id="16" name="Freeform 16"/>
          <p:cNvSpPr/>
          <p:nvPr/>
        </p:nvSpPr>
        <p:spPr>
          <a:xfrm>
            <a:off x="317021" y="260419"/>
            <a:ext cx="1490215" cy="1354233"/>
          </a:xfrm>
          <a:custGeom>
            <a:avLst/>
            <a:gdLst/>
            <a:ahLst/>
            <a:cxnLst/>
            <a:rect l="l" t="t" r="r" b="b"/>
            <a:pathLst>
              <a:path w="1490215" h="1354233">
                <a:moveTo>
                  <a:pt x="0" y="0"/>
                </a:moveTo>
                <a:lnTo>
                  <a:pt x="1490215" y="0"/>
                </a:lnTo>
                <a:lnTo>
                  <a:pt x="1490215" y="1354233"/>
                </a:lnTo>
                <a:lnTo>
                  <a:pt x="0" y="13542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7" name="Group 17"/>
          <p:cNvGrpSpPr/>
          <p:nvPr/>
        </p:nvGrpSpPr>
        <p:grpSpPr>
          <a:xfrm>
            <a:off x="281750" y="973107"/>
            <a:ext cx="884305" cy="336159"/>
            <a:chOff x="0" y="0"/>
            <a:chExt cx="643096" cy="244466"/>
          </a:xfrm>
        </p:grpSpPr>
        <p:sp>
          <p:nvSpPr>
            <p:cNvPr id="18" name="Freeform 18"/>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19" name="TextBox 19"/>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20" name="TextBox 20"/>
          <p:cNvSpPr txBox="1"/>
          <p:nvPr/>
        </p:nvSpPr>
        <p:spPr>
          <a:xfrm>
            <a:off x="107847" y="1223538"/>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21" name="TextBox 21"/>
          <p:cNvSpPr txBox="1"/>
          <p:nvPr/>
        </p:nvSpPr>
        <p:spPr>
          <a:xfrm>
            <a:off x="0" y="865913"/>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sp>
        <p:nvSpPr>
          <p:cNvPr id="22" name="TextBox 22"/>
          <p:cNvSpPr txBox="1"/>
          <p:nvPr/>
        </p:nvSpPr>
        <p:spPr>
          <a:xfrm>
            <a:off x="12286579" y="1223544"/>
            <a:ext cx="1869281" cy="4788783"/>
          </a:xfrm>
          <a:prstGeom prst="rect">
            <a:avLst/>
          </a:prstGeom>
        </p:spPr>
        <p:txBody>
          <a:bodyPr lIns="0" tIns="0" rIns="0" bIns="0" rtlCol="0" anchor="t">
            <a:spAutoFit/>
          </a:bodyPr>
          <a:lstStyle/>
          <a:p>
            <a:pPr algn="l">
              <a:lnSpc>
                <a:spcPts val="5376"/>
              </a:lnSpc>
            </a:pPr>
            <a:r>
              <a:rPr lang="en-US" sz="3840">
                <a:solidFill>
                  <a:srgbClr val="000000"/>
                </a:solidFill>
                <a:latin typeface="Times New Roman"/>
                <a:ea typeface="Times New Roman"/>
                <a:cs typeface="Times New Roman"/>
                <a:sym typeface="Times New Roman"/>
              </a:rPr>
              <a:t>21-01013</a:t>
            </a:r>
          </a:p>
          <a:p>
            <a:pPr algn="l">
              <a:lnSpc>
                <a:spcPts val="5376"/>
              </a:lnSpc>
            </a:pPr>
            <a:r>
              <a:rPr lang="en-US" sz="3840">
                <a:solidFill>
                  <a:srgbClr val="000000"/>
                </a:solidFill>
                <a:latin typeface="Times New Roman"/>
                <a:ea typeface="Times New Roman"/>
                <a:cs typeface="Times New Roman"/>
                <a:sym typeface="Times New Roman"/>
              </a:rPr>
              <a:t>21-01090</a:t>
            </a:r>
          </a:p>
          <a:p>
            <a:pPr algn="l">
              <a:lnSpc>
                <a:spcPts val="5376"/>
              </a:lnSpc>
            </a:pPr>
            <a:r>
              <a:rPr lang="en-US" sz="3840">
                <a:solidFill>
                  <a:srgbClr val="000000"/>
                </a:solidFill>
                <a:latin typeface="Times New Roman"/>
                <a:ea typeface="Times New Roman"/>
                <a:cs typeface="Times New Roman"/>
                <a:sym typeface="Times New Roman"/>
              </a:rPr>
              <a:t>21-01031</a:t>
            </a:r>
          </a:p>
          <a:p>
            <a:pPr algn="l">
              <a:lnSpc>
                <a:spcPts val="5376"/>
              </a:lnSpc>
            </a:pPr>
            <a:r>
              <a:rPr lang="en-US" sz="3840">
                <a:solidFill>
                  <a:srgbClr val="000000"/>
                </a:solidFill>
                <a:latin typeface="Times New Roman"/>
                <a:ea typeface="Times New Roman"/>
                <a:cs typeface="Times New Roman"/>
                <a:sym typeface="Times New Roman"/>
              </a:rPr>
              <a:t>21-01569</a:t>
            </a:r>
          </a:p>
          <a:p>
            <a:pPr algn="l">
              <a:lnSpc>
                <a:spcPts val="5376"/>
              </a:lnSpc>
            </a:pPr>
            <a:r>
              <a:rPr lang="en-US" sz="3840">
                <a:solidFill>
                  <a:srgbClr val="000000"/>
                </a:solidFill>
                <a:latin typeface="Times New Roman"/>
                <a:ea typeface="Times New Roman"/>
                <a:cs typeface="Times New Roman"/>
                <a:sym typeface="Times New Roman"/>
              </a:rPr>
              <a:t>21-01354</a:t>
            </a:r>
          </a:p>
          <a:p>
            <a:pPr algn="l">
              <a:lnSpc>
                <a:spcPts val="5376"/>
              </a:lnSpc>
            </a:pPr>
            <a:r>
              <a:rPr lang="en-US" sz="3840">
                <a:solidFill>
                  <a:srgbClr val="000000"/>
                </a:solidFill>
                <a:latin typeface="Times New Roman"/>
                <a:ea typeface="Times New Roman"/>
                <a:cs typeface="Times New Roman"/>
                <a:sym typeface="Times New Roman"/>
              </a:rPr>
              <a:t>21-00979</a:t>
            </a:r>
          </a:p>
          <a:p>
            <a:pPr algn="l">
              <a:lnSpc>
                <a:spcPts val="5376"/>
              </a:lnSpc>
            </a:pPr>
            <a:r>
              <a:rPr lang="en-US" sz="3840">
                <a:solidFill>
                  <a:srgbClr val="000000"/>
                </a:solidFill>
                <a:latin typeface="Times New Roman"/>
                <a:ea typeface="Times New Roman"/>
                <a:cs typeface="Times New Roman"/>
                <a:sym typeface="Times New Roman"/>
              </a:rPr>
              <a:t>21-01014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83130" y="986302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938758" y="3737206"/>
            <a:ext cx="4953540" cy="4953540"/>
          </a:xfrm>
          <a:custGeom>
            <a:avLst/>
            <a:gdLst/>
            <a:ahLst/>
            <a:cxnLst/>
            <a:rect l="l" t="t" r="r" b="b"/>
            <a:pathLst>
              <a:path w="4953540" h="4953540">
                <a:moveTo>
                  <a:pt x="0" y="0"/>
                </a:moveTo>
                <a:lnTo>
                  <a:pt x="4953541" y="0"/>
                </a:lnTo>
                <a:lnTo>
                  <a:pt x="4953541" y="4953541"/>
                </a:lnTo>
                <a:lnTo>
                  <a:pt x="0" y="4953541"/>
                </a:lnTo>
                <a:lnTo>
                  <a:pt x="0" y="0"/>
                </a:lnTo>
                <a:close/>
              </a:path>
            </a:pathLst>
          </a:custGeom>
          <a:blipFill>
            <a:blip r:embed="rId7"/>
            <a:stretch>
              <a:fillRect/>
            </a:stretch>
          </a:blipFill>
        </p:spPr>
      </p:sp>
      <p:sp>
        <p:nvSpPr>
          <p:cNvPr id="14" name="AutoShape 14"/>
          <p:cNvSpPr/>
          <p:nvPr/>
        </p:nvSpPr>
        <p:spPr>
          <a:xfrm>
            <a:off x="7320187" y="6225746"/>
            <a:ext cx="2657380" cy="0"/>
          </a:xfrm>
          <a:prstGeom prst="line">
            <a:avLst/>
          </a:prstGeom>
          <a:ln w="314325" cap="flat">
            <a:solidFill>
              <a:srgbClr val="FF5757"/>
            </a:solidFill>
            <a:prstDash val="solid"/>
            <a:headEnd type="none" w="sm" len="sm"/>
            <a:tailEnd type="arrow" w="med" len="sm"/>
          </a:ln>
        </p:spPr>
      </p:sp>
      <p:sp>
        <p:nvSpPr>
          <p:cNvPr id="15" name="Freeform 15"/>
          <p:cNvSpPr/>
          <p:nvPr/>
        </p:nvSpPr>
        <p:spPr>
          <a:xfrm>
            <a:off x="10405456" y="3144795"/>
            <a:ext cx="6213154" cy="5847577"/>
          </a:xfrm>
          <a:custGeom>
            <a:avLst/>
            <a:gdLst/>
            <a:ahLst/>
            <a:cxnLst/>
            <a:rect l="l" t="t" r="r" b="b"/>
            <a:pathLst>
              <a:path w="6213154" h="5847577">
                <a:moveTo>
                  <a:pt x="0" y="0"/>
                </a:moveTo>
                <a:lnTo>
                  <a:pt x="6213154" y="0"/>
                </a:lnTo>
                <a:lnTo>
                  <a:pt x="6213154" y="5847577"/>
                </a:lnTo>
                <a:lnTo>
                  <a:pt x="0" y="5847577"/>
                </a:lnTo>
                <a:lnTo>
                  <a:pt x="0" y="0"/>
                </a:lnTo>
                <a:close/>
              </a:path>
            </a:pathLst>
          </a:custGeom>
          <a:blipFill>
            <a:blip r:embed="rId8"/>
            <a:stretch>
              <a:fillRect t="-1343" r="-1720" b="-1343"/>
            </a:stretch>
          </a:blipFill>
        </p:spPr>
      </p:sp>
      <p:sp>
        <p:nvSpPr>
          <p:cNvPr id="16" name="TextBox 16"/>
          <p:cNvSpPr txBox="1"/>
          <p:nvPr/>
        </p:nvSpPr>
        <p:spPr>
          <a:xfrm>
            <a:off x="3425555" y="8750184"/>
            <a:ext cx="1979946" cy="755650"/>
          </a:xfrm>
          <a:prstGeom prst="rect">
            <a:avLst/>
          </a:prstGeom>
        </p:spPr>
        <p:txBody>
          <a:bodyPr lIns="0" tIns="0" rIns="0" bIns="0" rtlCol="0" anchor="t">
            <a:spAutoFit/>
          </a:bodyPr>
          <a:lstStyle/>
          <a:p>
            <a:pPr algn="ctr">
              <a:lnSpc>
                <a:spcPts val="5599"/>
              </a:lnSpc>
              <a:spcBef>
                <a:spcPct val="0"/>
              </a:spcBef>
            </a:pPr>
            <a:r>
              <a:rPr lang="en-US" sz="3999" b="1">
                <a:solidFill>
                  <a:srgbClr val="FF5757"/>
                </a:solidFill>
                <a:latin typeface="Times New Roman Bold"/>
                <a:ea typeface="Times New Roman Bold"/>
                <a:cs typeface="Times New Roman Bold"/>
                <a:sym typeface="Times New Roman Bold"/>
              </a:rPr>
              <a:t>Before </a:t>
            </a:r>
          </a:p>
        </p:txBody>
      </p:sp>
      <p:sp>
        <p:nvSpPr>
          <p:cNvPr id="17" name="TextBox 17"/>
          <p:cNvSpPr txBox="1"/>
          <p:nvPr/>
        </p:nvSpPr>
        <p:spPr>
          <a:xfrm>
            <a:off x="13146505" y="8804275"/>
            <a:ext cx="1356362" cy="755650"/>
          </a:xfrm>
          <a:prstGeom prst="rect">
            <a:avLst/>
          </a:prstGeom>
        </p:spPr>
        <p:txBody>
          <a:bodyPr lIns="0" tIns="0" rIns="0" bIns="0" rtlCol="0" anchor="t">
            <a:spAutoFit/>
          </a:bodyPr>
          <a:lstStyle/>
          <a:p>
            <a:pPr algn="ctr">
              <a:lnSpc>
                <a:spcPts val="5599"/>
              </a:lnSpc>
              <a:spcBef>
                <a:spcPct val="0"/>
              </a:spcBef>
            </a:pPr>
            <a:r>
              <a:rPr lang="en-US" sz="3999" b="1">
                <a:solidFill>
                  <a:srgbClr val="FF5757"/>
                </a:solidFill>
                <a:latin typeface="Times New Roman Bold"/>
                <a:ea typeface="Times New Roman Bold"/>
                <a:cs typeface="Times New Roman Bold"/>
                <a:sym typeface="Times New Roman Bold"/>
              </a:rPr>
              <a:t>After </a:t>
            </a:r>
          </a:p>
        </p:txBody>
      </p:sp>
      <p:sp>
        <p:nvSpPr>
          <p:cNvPr id="18" name="TextBox 18"/>
          <p:cNvSpPr txBox="1"/>
          <p:nvPr/>
        </p:nvSpPr>
        <p:spPr>
          <a:xfrm>
            <a:off x="1532771" y="1362306"/>
            <a:ext cx="6528099" cy="2165350"/>
          </a:xfrm>
          <a:prstGeom prst="rect">
            <a:avLst/>
          </a:prstGeom>
        </p:spPr>
        <p:txBody>
          <a:bodyPr lIns="0" tIns="0" rIns="0" bIns="0" rtlCol="0" anchor="t">
            <a:spAutoFit/>
          </a:bodyPr>
          <a:lstStyle/>
          <a:p>
            <a:pPr algn="ctr">
              <a:lnSpc>
                <a:spcPts val="5599"/>
              </a:lnSpc>
            </a:pPr>
            <a:endParaRPr/>
          </a:p>
          <a:p>
            <a:pPr algn="ctr">
              <a:lnSpc>
                <a:spcPts val="5599"/>
              </a:lnSpc>
            </a:pPr>
            <a:r>
              <a:rPr lang="en-US" sz="3999">
                <a:solidFill>
                  <a:srgbClr val="000000"/>
                </a:solidFill>
                <a:latin typeface="Times New Roman"/>
                <a:ea typeface="Times New Roman"/>
                <a:cs typeface="Times New Roman"/>
                <a:sym typeface="Times New Roman"/>
              </a:rPr>
              <a:t> 1-Images resized to 224×224.</a:t>
            </a:r>
          </a:p>
          <a:p>
            <a:pPr algn="ctr">
              <a:lnSpc>
                <a:spcPts val="5599"/>
              </a:lnSpc>
              <a:spcBef>
                <a:spcPct val="0"/>
              </a:spcBef>
            </a:pPr>
            <a:endParaRPr lang="en-US" sz="3999">
              <a:solidFill>
                <a:srgbClr val="000000"/>
              </a:solidFill>
              <a:latin typeface="Times New Roman"/>
              <a:ea typeface="Times New Roman"/>
              <a:cs typeface="Times New Roman"/>
              <a:sym typeface="Times New Roman"/>
            </a:endParaRPr>
          </a:p>
        </p:txBody>
      </p:sp>
      <p:sp>
        <p:nvSpPr>
          <p:cNvPr id="19" name="TextBox 19"/>
          <p:cNvSpPr txBox="1"/>
          <p:nvPr/>
        </p:nvSpPr>
        <p:spPr>
          <a:xfrm>
            <a:off x="6267324" y="9153525"/>
            <a:ext cx="5339539"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3 :Resize Image</a:t>
            </a:r>
          </a:p>
        </p:txBody>
      </p:sp>
      <p:sp>
        <p:nvSpPr>
          <p:cNvPr id="20" name="TextBox 20"/>
          <p:cNvSpPr txBox="1"/>
          <p:nvPr/>
        </p:nvSpPr>
        <p:spPr>
          <a:xfrm>
            <a:off x="1729885" y="132618"/>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Image Preprocessing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839638" y="3082233"/>
            <a:ext cx="6170765" cy="8063355"/>
            <a:chOff x="0" y="0"/>
            <a:chExt cx="8227686" cy="10751141"/>
          </a:xfrm>
        </p:grpSpPr>
        <p:pic>
          <p:nvPicPr>
            <p:cNvPr id="4" name="Picture 4"/>
            <p:cNvPicPr>
              <a:picLocks noChangeAspect="1"/>
            </p:cNvPicPr>
            <p:nvPr/>
          </p:nvPicPr>
          <p:blipFill>
            <a:blip r:embed="rId3"/>
            <a:srcRect l="62" r="62"/>
            <a:stretch>
              <a:fillRect/>
            </a:stretch>
          </p:blipFill>
          <p:spPr>
            <a:xfrm>
              <a:off x="0" y="0"/>
              <a:ext cx="8227686" cy="10751141"/>
            </a:xfrm>
            <a:prstGeom prst="rect">
              <a:avLst/>
            </a:prstGeom>
          </p:spPr>
        </p:pic>
      </p:grpSp>
      <p:sp>
        <p:nvSpPr>
          <p:cNvPr id="5" name="TextBox 5"/>
          <p:cNvSpPr txBox="1"/>
          <p:nvPr/>
        </p:nvSpPr>
        <p:spPr>
          <a:xfrm>
            <a:off x="458843" y="1404112"/>
            <a:ext cx="14021933" cy="5907626"/>
          </a:xfrm>
          <a:prstGeom prst="rect">
            <a:avLst/>
          </a:prstGeom>
        </p:spPr>
        <p:txBody>
          <a:bodyPr lIns="0" tIns="0" rIns="0" bIns="0" rtlCol="0" anchor="t">
            <a:spAutoFit/>
          </a:bodyPr>
          <a:lstStyle/>
          <a:p>
            <a:pPr algn="ctr">
              <a:lnSpc>
                <a:spcPts val="5801"/>
              </a:lnSpc>
            </a:pPr>
            <a:endParaRPr/>
          </a:p>
          <a:p>
            <a:pPr algn="l">
              <a:lnSpc>
                <a:spcPts val="5801"/>
              </a:lnSpc>
            </a:pPr>
            <a:r>
              <a:rPr lang="en-US" sz="4143">
                <a:solidFill>
                  <a:srgbClr val="000000"/>
                </a:solidFill>
                <a:latin typeface="Times New Roman"/>
                <a:ea typeface="Times New Roman"/>
                <a:cs typeface="Times New Roman"/>
                <a:sym typeface="Times New Roman"/>
              </a:rPr>
              <a:t> 2-Encoded the categories using One-Hot Encoding so that the model can handle the categories correctly during training, which helps it produce accurate outputs in the end. This includes ensuring the data is intact during the training and prediction process .</a:t>
            </a:r>
          </a:p>
          <a:p>
            <a:pPr algn="ctr">
              <a:lnSpc>
                <a:spcPts val="5801"/>
              </a:lnSpc>
            </a:pPr>
            <a:endParaRPr lang="en-US" sz="4143">
              <a:solidFill>
                <a:srgbClr val="000000"/>
              </a:solidFill>
              <a:latin typeface="Times New Roman"/>
              <a:ea typeface="Times New Roman"/>
              <a:cs typeface="Times New Roman"/>
              <a:sym typeface="Times New Roman"/>
            </a:endParaRPr>
          </a:p>
          <a:p>
            <a:pPr algn="ctr">
              <a:lnSpc>
                <a:spcPts val="5801"/>
              </a:lnSpc>
              <a:spcBef>
                <a:spcPct val="0"/>
              </a:spcBef>
            </a:pPr>
            <a:endParaRPr lang="en-US" sz="4143">
              <a:solidFill>
                <a:srgbClr val="000000"/>
              </a:solidFill>
              <a:latin typeface="Times New Roman"/>
              <a:ea typeface="Times New Roman"/>
              <a:cs typeface="Times New Roman"/>
              <a:sym typeface="Times New Roman"/>
            </a:endParaRPr>
          </a:p>
        </p:txBody>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AutoShape 7"/>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8" name="TextBox 8"/>
          <p:cNvSpPr txBox="1"/>
          <p:nvPr/>
        </p:nvSpPr>
        <p:spPr>
          <a:xfrm>
            <a:off x="3959345" y="205613"/>
            <a:ext cx="9075802"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Image Preprocessing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4" name="AutoShape 4"/>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5" name="TextBox 5"/>
          <p:cNvSpPr txBox="1"/>
          <p:nvPr/>
        </p:nvSpPr>
        <p:spPr>
          <a:xfrm>
            <a:off x="1028700" y="876300"/>
            <a:ext cx="16423359" cy="2165350"/>
          </a:xfrm>
          <a:prstGeom prst="rect">
            <a:avLst/>
          </a:prstGeom>
        </p:spPr>
        <p:txBody>
          <a:bodyPr lIns="0" tIns="0" rIns="0" bIns="0" rtlCol="0" anchor="t">
            <a:spAutoFit/>
          </a:bodyPr>
          <a:lstStyle/>
          <a:p>
            <a:pPr algn="l">
              <a:lnSpc>
                <a:spcPts val="5599"/>
              </a:lnSpc>
            </a:pPr>
            <a:endParaRPr/>
          </a:p>
          <a:p>
            <a:pPr algn="l">
              <a:lnSpc>
                <a:spcPts val="5599"/>
              </a:lnSpc>
            </a:pPr>
            <a:r>
              <a:rPr lang="en-US" sz="3999">
                <a:solidFill>
                  <a:srgbClr val="000000"/>
                </a:solidFill>
                <a:latin typeface="Times New Roman"/>
                <a:ea typeface="Times New Roman"/>
                <a:cs typeface="Times New Roman"/>
                <a:sym typeface="Times New Roman"/>
              </a:rPr>
              <a:t>Using this images, we apply a Deap learning models to predict skin disease.</a:t>
            </a:r>
          </a:p>
          <a:p>
            <a:pPr algn="l">
              <a:lnSpc>
                <a:spcPts val="5599"/>
              </a:lnSpc>
            </a:pPr>
            <a:endParaRPr lang="en-US" sz="3999">
              <a:solidFill>
                <a:srgbClr val="000000"/>
              </a:solidFill>
              <a:latin typeface="Times New Roman"/>
              <a:ea typeface="Times New Roman"/>
              <a:cs typeface="Times New Roman"/>
              <a:sym typeface="Times New Roman"/>
            </a:endParaRPr>
          </a:p>
        </p:txBody>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p:nvPr/>
        </p:nvGrpSpPr>
        <p:grpSpPr>
          <a:xfrm>
            <a:off x="16303701" y="8984615"/>
            <a:ext cx="786981" cy="786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642355" y="1854828"/>
            <a:ext cx="180347" cy="180347"/>
          </a:xfrm>
          <a:custGeom>
            <a:avLst/>
            <a:gdLst/>
            <a:ahLst/>
            <a:cxnLst/>
            <a:rect l="l" t="t" r="r" b="b"/>
            <a:pathLst>
              <a:path w="180347" h="180347">
                <a:moveTo>
                  <a:pt x="0" y="0"/>
                </a:moveTo>
                <a:lnTo>
                  <a:pt x="180347" y="0"/>
                </a:lnTo>
                <a:lnTo>
                  <a:pt x="180347" y="180347"/>
                </a:lnTo>
                <a:lnTo>
                  <a:pt x="0" y="1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035387" y="2367607"/>
            <a:ext cx="14096864" cy="6617007"/>
          </a:xfrm>
          <a:custGeom>
            <a:avLst/>
            <a:gdLst/>
            <a:ahLst/>
            <a:cxnLst/>
            <a:rect l="l" t="t" r="r" b="b"/>
            <a:pathLst>
              <a:path w="14096864" h="6617007">
                <a:moveTo>
                  <a:pt x="0" y="0"/>
                </a:moveTo>
                <a:lnTo>
                  <a:pt x="14096864" y="0"/>
                </a:lnTo>
                <a:lnTo>
                  <a:pt x="14096864" y="6617008"/>
                </a:lnTo>
                <a:lnTo>
                  <a:pt x="0" y="6617008"/>
                </a:lnTo>
                <a:lnTo>
                  <a:pt x="0" y="0"/>
                </a:lnTo>
                <a:close/>
              </a:path>
            </a:pathLst>
          </a:custGeom>
          <a:blipFill>
            <a:blip r:embed="rId7"/>
            <a:stretch>
              <a:fillRect t="-14964" b="-12858"/>
            </a:stretch>
          </a:blipFill>
        </p:spPr>
      </p:sp>
      <p:sp>
        <p:nvSpPr>
          <p:cNvPr id="16" name="TextBox 16"/>
          <p:cNvSpPr txBox="1"/>
          <p:nvPr/>
        </p:nvSpPr>
        <p:spPr>
          <a:xfrm>
            <a:off x="7391937" y="9153525"/>
            <a:ext cx="4048274"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4 : CNN architecture </a:t>
            </a:r>
          </a:p>
        </p:txBody>
      </p:sp>
      <p:sp>
        <p:nvSpPr>
          <p:cNvPr id="17" name="TextBox 17"/>
          <p:cNvSpPr txBox="1"/>
          <p:nvPr/>
        </p:nvSpPr>
        <p:spPr>
          <a:xfrm>
            <a:off x="1910080" y="205613"/>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CNN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564743" y="1289111"/>
          <a:ext cx="17299820" cy="7989265"/>
        </p:xfrm>
        <a:graphic>
          <a:graphicData uri="http://schemas.openxmlformats.org/drawingml/2006/table">
            <a:tbl>
              <a:tblPr/>
              <a:tblGrid>
                <a:gridCol w="1635163">
                  <a:extLst>
                    <a:ext uri="{9D8B030D-6E8A-4147-A177-3AD203B41FA5}">
                      <a16:colId xmlns:a16="http://schemas.microsoft.com/office/drawing/2014/main" val="20000"/>
                    </a:ext>
                  </a:extLst>
                </a:gridCol>
                <a:gridCol w="3123981">
                  <a:extLst>
                    <a:ext uri="{9D8B030D-6E8A-4147-A177-3AD203B41FA5}">
                      <a16:colId xmlns:a16="http://schemas.microsoft.com/office/drawing/2014/main" val="20001"/>
                    </a:ext>
                  </a:extLst>
                </a:gridCol>
                <a:gridCol w="3124411">
                  <a:extLst>
                    <a:ext uri="{9D8B030D-6E8A-4147-A177-3AD203B41FA5}">
                      <a16:colId xmlns:a16="http://schemas.microsoft.com/office/drawing/2014/main" val="20002"/>
                    </a:ext>
                  </a:extLst>
                </a:gridCol>
                <a:gridCol w="3088978">
                  <a:extLst>
                    <a:ext uri="{9D8B030D-6E8A-4147-A177-3AD203B41FA5}">
                      <a16:colId xmlns:a16="http://schemas.microsoft.com/office/drawing/2014/main" val="20003"/>
                    </a:ext>
                  </a:extLst>
                </a:gridCol>
                <a:gridCol w="3071432">
                  <a:extLst>
                    <a:ext uri="{9D8B030D-6E8A-4147-A177-3AD203B41FA5}">
                      <a16:colId xmlns:a16="http://schemas.microsoft.com/office/drawing/2014/main" val="20004"/>
                    </a:ext>
                  </a:extLst>
                </a:gridCol>
                <a:gridCol w="3255855">
                  <a:extLst>
                    <a:ext uri="{9D8B030D-6E8A-4147-A177-3AD203B41FA5}">
                      <a16:colId xmlns:a16="http://schemas.microsoft.com/office/drawing/2014/main" val="20005"/>
                    </a:ext>
                  </a:extLst>
                </a:gridCol>
              </a:tblGrid>
              <a:tr h="641055">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Models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EfficientNetB0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ResNet50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VGG16</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InceptionV3</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MobileNet </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9454">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Pooling Layer</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GlobalMax</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GlobalMax</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97853">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Hidden Layer</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256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1024 neurons ,</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Relu</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1055">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Dropout</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N/A</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N/A</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89848">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Notes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50 layers;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16 layers; base layers frozen; output Softmax for 8 classification</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uses Inception modules for multi-scale feature extraction;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lightweight and optimized for mobile/embedded systems;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AutoShape 4"/>
          <p:cNvSpPr/>
          <p:nvPr/>
        </p:nvSpPr>
        <p:spPr>
          <a:xfrm>
            <a:off x="0" y="10095586"/>
            <a:ext cx="9144000" cy="0"/>
          </a:xfrm>
          <a:prstGeom prst="line">
            <a:avLst/>
          </a:prstGeom>
          <a:ln w="47625" cap="flat">
            <a:solidFill>
              <a:srgbClr val="004664"/>
            </a:solidFill>
            <a:prstDash val="solid"/>
            <a:headEnd type="none" w="sm" len="sm"/>
            <a:tailEnd type="oval" w="lg" len="lg"/>
          </a:ln>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Freeform 9"/>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545073" y="-70990"/>
            <a:ext cx="12487894" cy="1287429"/>
          </a:xfrm>
          <a:prstGeom prst="rect">
            <a:avLst/>
          </a:prstGeom>
        </p:spPr>
        <p:txBody>
          <a:bodyPr lIns="0" tIns="0" rIns="0" bIns="0" rtlCol="0" anchor="t">
            <a:spAutoFit/>
          </a:bodyPr>
          <a:lstStyle/>
          <a:p>
            <a:pPr algn="ctr">
              <a:lnSpc>
                <a:spcPts val="9481"/>
              </a:lnSpc>
              <a:spcBef>
                <a:spcPct val="0"/>
              </a:spcBef>
            </a:pPr>
            <a:r>
              <a:rPr lang="en-US" sz="6772" b="1">
                <a:solidFill>
                  <a:srgbClr val="00638D"/>
                </a:solidFill>
                <a:latin typeface="Times New Roman Bold"/>
                <a:ea typeface="Times New Roman Bold"/>
                <a:cs typeface="Times New Roman Bold"/>
                <a:sym typeface="Times New Roman Bold"/>
              </a:rPr>
              <a:t> Models of CNN</a:t>
            </a:r>
          </a:p>
        </p:txBody>
      </p:sp>
      <p:sp>
        <p:nvSpPr>
          <p:cNvPr id="12" name="TextBox 12"/>
          <p:cNvSpPr txBox="1"/>
          <p:nvPr/>
        </p:nvSpPr>
        <p:spPr>
          <a:xfrm>
            <a:off x="7325205" y="9374886"/>
            <a:ext cx="3778895" cy="495602"/>
          </a:xfrm>
          <a:prstGeom prst="rect">
            <a:avLst/>
          </a:prstGeom>
        </p:spPr>
        <p:txBody>
          <a:bodyPr lIns="0" tIns="0" rIns="0" bIns="0" rtlCol="0" anchor="t">
            <a:spAutoFit/>
          </a:bodyPr>
          <a:lstStyle/>
          <a:p>
            <a:pPr algn="ctr">
              <a:lnSpc>
                <a:spcPts val="3658"/>
              </a:lnSpc>
              <a:spcBef>
                <a:spcPct val="0"/>
              </a:spcBef>
            </a:pPr>
            <a:r>
              <a:rPr lang="en-US" sz="2613">
                <a:solidFill>
                  <a:srgbClr val="000000"/>
                </a:solidFill>
                <a:latin typeface="Times New Roman"/>
                <a:ea typeface="Times New Roman"/>
                <a:cs typeface="Times New Roman"/>
                <a:sym typeface="Times New Roman"/>
              </a:rPr>
              <a:t>Table 4 : Models of CNN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7259300" y="8984615"/>
            <a:ext cx="1573962" cy="157396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8" name="Group 8"/>
          <p:cNvGrpSpPr/>
          <p:nvPr/>
        </p:nvGrpSpPr>
        <p:grpSpPr>
          <a:xfrm>
            <a:off x="16303701" y="8984615"/>
            <a:ext cx="786981" cy="7869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1" name="AutoShape 11"/>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2" name="AutoShape 12"/>
          <p:cNvSpPr/>
          <p:nvPr/>
        </p:nvSpPr>
        <p:spPr>
          <a:xfrm>
            <a:off x="0" y="9723971"/>
            <a:ext cx="9144000" cy="0"/>
          </a:xfrm>
          <a:prstGeom prst="line">
            <a:avLst/>
          </a:prstGeom>
          <a:ln w="47625" cap="flat">
            <a:solidFill>
              <a:srgbClr val="004664"/>
            </a:solidFill>
            <a:prstDash val="solid"/>
            <a:headEnd type="none" w="sm" len="sm"/>
            <a:tailEnd type="oval" w="lg" len="lg"/>
          </a:ln>
        </p:spPr>
      </p:sp>
      <p:graphicFrame>
        <p:nvGraphicFramePr>
          <p:cNvPr id="13" name="Table 13"/>
          <p:cNvGraphicFramePr>
            <a:graphicFrameLocks noGrp="1"/>
          </p:cNvGraphicFramePr>
          <p:nvPr/>
        </p:nvGraphicFramePr>
        <p:xfrm>
          <a:off x="536960" y="1960139"/>
          <a:ext cx="17214078" cy="6890891"/>
        </p:xfrm>
        <a:graphic>
          <a:graphicData uri="http://schemas.openxmlformats.org/drawingml/2006/table">
            <a:tbl>
              <a:tblPr/>
              <a:tblGrid>
                <a:gridCol w="1874877">
                  <a:extLst>
                    <a:ext uri="{9D8B030D-6E8A-4147-A177-3AD203B41FA5}">
                      <a16:colId xmlns:a16="http://schemas.microsoft.com/office/drawing/2014/main" val="20000"/>
                    </a:ext>
                  </a:extLst>
                </a:gridCol>
                <a:gridCol w="3396579">
                  <a:extLst>
                    <a:ext uri="{9D8B030D-6E8A-4147-A177-3AD203B41FA5}">
                      <a16:colId xmlns:a16="http://schemas.microsoft.com/office/drawing/2014/main" val="20001"/>
                    </a:ext>
                  </a:extLst>
                </a:gridCol>
                <a:gridCol w="3392231">
                  <a:extLst>
                    <a:ext uri="{9D8B030D-6E8A-4147-A177-3AD203B41FA5}">
                      <a16:colId xmlns:a16="http://schemas.microsoft.com/office/drawing/2014/main" val="20002"/>
                    </a:ext>
                  </a:extLst>
                </a:gridCol>
                <a:gridCol w="3026793">
                  <a:extLst>
                    <a:ext uri="{9D8B030D-6E8A-4147-A177-3AD203B41FA5}">
                      <a16:colId xmlns:a16="http://schemas.microsoft.com/office/drawing/2014/main" val="20003"/>
                    </a:ext>
                  </a:extLst>
                </a:gridCol>
                <a:gridCol w="2960338">
                  <a:extLst>
                    <a:ext uri="{9D8B030D-6E8A-4147-A177-3AD203B41FA5}">
                      <a16:colId xmlns:a16="http://schemas.microsoft.com/office/drawing/2014/main" val="20004"/>
                    </a:ext>
                  </a:extLst>
                </a:gridCol>
                <a:gridCol w="2563260">
                  <a:extLst>
                    <a:ext uri="{9D8B030D-6E8A-4147-A177-3AD203B41FA5}">
                      <a16:colId xmlns:a16="http://schemas.microsoft.com/office/drawing/2014/main" val="20005"/>
                    </a:ext>
                  </a:extLst>
                </a:gridCol>
              </a:tblGrid>
              <a:tr h="626398">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Models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EfficientNetB0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ResNet50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VGG16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InceptionV3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MobileNet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99130">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Optimizer</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a:t>
                      </a:r>
                      <a:endParaRPr lang="en-US" sz="1100"/>
                    </a:p>
                    <a:p>
                      <a:pPr algn="ctr">
                        <a:lnSpc>
                          <a:spcPts val="3640"/>
                        </a:lnSpc>
                      </a:pPr>
                      <a:r>
                        <a:rPr lang="en-US" sz="2600" b="1">
                          <a:solidFill>
                            <a:srgbClr val="000000"/>
                          </a:solidFill>
                          <a:latin typeface="Times New Roman Bold"/>
                          <a:ea typeface="Times New Roman Bold"/>
                          <a:cs typeface="Times New Roman Bold"/>
                          <a:sym typeface="Times New Roman Bold"/>
                        </a:rPr>
                        <a:t>learning rate of</a:t>
                      </a:r>
                    </a:p>
                    <a:p>
                      <a:pPr algn="ctr">
                        <a:lnSpc>
                          <a:spcPts val="3640"/>
                        </a:lnSpc>
                      </a:pPr>
                      <a:r>
                        <a:rPr lang="en-US" sz="2600" b="1">
                          <a:solidFill>
                            <a:srgbClr val="000000"/>
                          </a:solidFill>
                          <a:latin typeface="Times New Roman Bold"/>
                          <a:ea typeface="Times New Roman Bold"/>
                          <a:cs typeface="Times New Roman Bold"/>
                          <a:sym typeface="Times New Roman Bold"/>
                        </a:rPr>
                        <a:t> 0.001</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 Adam with a</a:t>
                      </a:r>
                      <a:endParaRPr lang="en-US" sz="1100"/>
                    </a:p>
                    <a:p>
                      <a:pPr algn="ctr">
                        <a:lnSpc>
                          <a:spcPts val="3640"/>
                        </a:lnSpc>
                      </a:pPr>
                      <a:r>
                        <a:rPr lang="en-US" sz="2600" b="1">
                          <a:solidFill>
                            <a:srgbClr val="000000"/>
                          </a:solidFill>
                          <a:latin typeface="Times New Roman Bold"/>
                          <a:ea typeface="Times New Roman Bold"/>
                          <a:cs typeface="Times New Roman Bold"/>
                          <a:sym typeface="Times New Roman Bold"/>
                        </a:rPr>
                        <a:t> learning rate of </a:t>
                      </a:r>
                    </a:p>
                    <a:p>
                      <a:pPr algn="ctr">
                        <a:lnSpc>
                          <a:spcPts val="3640"/>
                        </a:lnSpc>
                      </a:pPr>
                      <a:r>
                        <a:rPr lang="en-US" sz="2600" b="1">
                          <a:solidFill>
                            <a:srgbClr val="000000"/>
                          </a:solidFill>
                          <a:latin typeface="Times New Roman Bold"/>
                          <a:ea typeface="Times New Roman Bold"/>
                          <a:cs typeface="Times New Roman Bold"/>
                          <a:sym typeface="Times New Roman Bold"/>
                        </a:rPr>
                        <a:t>0.001</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learning rate of 0.0002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learning rate of 0.0002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 Adam with a learning rate of 0.001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536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Loss Function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491">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Epochs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10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525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Batch Size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128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525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Accurecy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96.9%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93.0%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4" name="TextBox 14"/>
          <p:cNvSpPr txBox="1"/>
          <p:nvPr/>
        </p:nvSpPr>
        <p:spPr>
          <a:xfrm>
            <a:off x="1620377" y="294915"/>
            <a:ext cx="14112968" cy="1369949"/>
          </a:xfrm>
          <a:prstGeom prst="rect">
            <a:avLst/>
          </a:prstGeom>
        </p:spPr>
        <p:txBody>
          <a:bodyPr lIns="0" tIns="0" rIns="0" bIns="0" rtlCol="0" anchor="t">
            <a:spAutoFit/>
          </a:bodyPr>
          <a:lstStyle/>
          <a:p>
            <a:pPr algn="ctr">
              <a:lnSpc>
                <a:spcPts val="10066"/>
              </a:lnSpc>
              <a:spcBef>
                <a:spcPct val="0"/>
              </a:spcBef>
            </a:pPr>
            <a:r>
              <a:rPr lang="en-US" sz="7190" b="1">
                <a:solidFill>
                  <a:srgbClr val="00638D"/>
                </a:solidFill>
                <a:latin typeface="Times New Roman Bold"/>
                <a:ea typeface="Times New Roman Bold"/>
                <a:cs typeface="Times New Roman Bold"/>
                <a:sym typeface="Times New Roman Bold"/>
              </a:rPr>
              <a:t>Parameter of models with grid search</a:t>
            </a:r>
          </a:p>
        </p:txBody>
      </p:sp>
      <p:sp>
        <p:nvSpPr>
          <p:cNvPr id="15" name="TextBox 15"/>
          <p:cNvSpPr txBox="1"/>
          <p:nvPr/>
        </p:nvSpPr>
        <p:spPr>
          <a:xfrm>
            <a:off x="7384553" y="9041143"/>
            <a:ext cx="4449217" cy="512633"/>
          </a:xfrm>
          <a:prstGeom prst="rect">
            <a:avLst/>
          </a:prstGeom>
        </p:spPr>
        <p:txBody>
          <a:bodyPr lIns="0" tIns="0" rIns="0" bIns="0" rtlCol="0" anchor="t">
            <a:spAutoFit/>
          </a:bodyPr>
          <a:lstStyle/>
          <a:p>
            <a:pPr algn="ctr">
              <a:lnSpc>
                <a:spcPts val="3769"/>
              </a:lnSpc>
              <a:spcBef>
                <a:spcPct val="0"/>
              </a:spcBef>
            </a:pPr>
            <a:r>
              <a:rPr lang="en-US" sz="2692">
                <a:solidFill>
                  <a:srgbClr val="000000"/>
                </a:solidFill>
                <a:latin typeface="Times New Roman"/>
                <a:ea typeface="Times New Roman"/>
                <a:cs typeface="Times New Roman"/>
                <a:sym typeface="Times New Roman"/>
              </a:rPr>
              <a:t>Table 5: Parameter of models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2816523" y="316256"/>
            <a:ext cx="11784659" cy="9968138"/>
          </a:xfrm>
          <a:prstGeom prst="rect">
            <a:avLst/>
          </a:prstGeom>
        </p:spPr>
      </p:pic>
      <p:sp>
        <p:nvSpPr>
          <p:cNvPr id="4" name="Freeform 4"/>
          <p:cNvSpPr/>
          <p:nvPr/>
        </p:nvSpPr>
        <p:spPr>
          <a:xfrm>
            <a:off x="4019176" y="8564832"/>
            <a:ext cx="2226758" cy="1091111"/>
          </a:xfrm>
          <a:custGeom>
            <a:avLst/>
            <a:gdLst/>
            <a:ahLst/>
            <a:cxnLst/>
            <a:rect l="l" t="t" r="r" b="b"/>
            <a:pathLst>
              <a:path w="2226758" h="1091111">
                <a:moveTo>
                  <a:pt x="0" y="0"/>
                </a:moveTo>
                <a:lnTo>
                  <a:pt x="2226758" y="0"/>
                </a:lnTo>
                <a:lnTo>
                  <a:pt x="2226758" y="1091112"/>
                </a:lnTo>
                <a:lnTo>
                  <a:pt x="0" y="109111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sp>
        <p:nvSpPr>
          <p:cNvPr id="5" name="TextBox 5"/>
          <p:cNvSpPr txBox="1"/>
          <p:nvPr/>
        </p:nvSpPr>
        <p:spPr>
          <a:xfrm>
            <a:off x="1910080" y="39810"/>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CNN Models</a:t>
            </a:r>
          </a:p>
        </p:txBody>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Freeform 7"/>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7259300" y="8984615"/>
            <a:ext cx="1573962" cy="15739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2" name="Group 12"/>
          <p:cNvGrpSpPr/>
          <p:nvPr/>
        </p:nvGrpSpPr>
        <p:grpSpPr>
          <a:xfrm>
            <a:off x="16303701" y="8984615"/>
            <a:ext cx="786981" cy="7869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5" name="AutoShape 15"/>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16" name="TextBox 16"/>
          <p:cNvSpPr txBox="1"/>
          <p:nvPr/>
        </p:nvSpPr>
        <p:spPr>
          <a:xfrm>
            <a:off x="8892443" y="9528518"/>
            <a:ext cx="3216176"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5 : Best Accurecy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529813">
            <a:off x="-4219189" y="5658856"/>
            <a:ext cx="11861312" cy="9661578"/>
          </a:xfrm>
          <a:custGeom>
            <a:avLst/>
            <a:gdLst/>
            <a:ahLst/>
            <a:cxnLst/>
            <a:rect l="l" t="t" r="r" b="b"/>
            <a:pathLst>
              <a:path w="11861312" h="9661578">
                <a:moveTo>
                  <a:pt x="0" y="0"/>
                </a:moveTo>
                <a:lnTo>
                  <a:pt x="11861312" y="0"/>
                </a:lnTo>
                <a:lnTo>
                  <a:pt x="11861312" y="9661578"/>
                </a:lnTo>
                <a:lnTo>
                  <a:pt x="0" y="9661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2516" y="2669496"/>
            <a:ext cx="5168251" cy="7771405"/>
          </a:xfrm>
          <a:custGeom>
            <a:avLst/>
            <a:gdLst/>
            <a:ahLst/>
            <a:cxnLst/>
            <a:rect l="l" t="t" r="r" b="b"/>
            <a:pathLst>
              <a:path w="5168251" h="7771405">
                <a:moveTo>
                  <a:pt x="0" y="0"/>
                </a:moveTo>
                <a:lnTo>
                  <a:pt x="5168251" y="0"/>
                </a:lnTo>
                <a:lnTo>
                  <a:pt x="5168251" y="7771405"/>
                </a:lnTo>
                <a:lnTo>
                  <a:pt x="0" y="7771405"/>
                </a:lnTo>
                <a:lnTo>
                  <a:pt x="0" y="0"/>
                </a:lnTo>
                <a:close/>
              </a:path>
            </a:pathLst>
          </a:custGeom>
          <a:blipFill>
            <a:blip r:embed="rId5"/>
            <a:stretch>
              <a:fillRect/>
            </a:stretch>
          </a:blipFill>
        </p:spPr>
      </p:sp>
      <p:sp>
        <p:nvSpPr>
          <p:cNvPr id="5" name="TextBox 5"/>
          <p:cNvSpPr txBox="1"/>
          <p:nvPr/>
        </p:nvSpPr>
        <p:spPr>
          <a:xfrm>
            <a:off x="1711467" y="253889"/>
            <a:ext cx="13933043" cy="1278115"/>
          </a:xfrm>
          <a:prstGeom prst="rect">
            <a:avLst/>
          </a:prstGeom>
        </p:spPr>
        <p:txBody>
          <a:bodyPr lIns="0" tIns="0" rIns="0" bIns="0" rtlCol="0" anchor="t">
            <a:spAutoFit/>
          </a:bodyPr>
          <a:lstStyle/>
          <a:p>
            <a:pPr algn="ctr">
              <a:lnSpc>
                <a:spcPts val="9352"/>
              </a:lnSpc>
            </a:pPr>
            <a:r>
              <a:rPr lang="en-US" sz="6680" b="1">
                <a:solidFill>
                  <a:srgbClr val="00638D"/>
                </a:solidFill>
                <a:latin typeface="Times New Roman Bold"/>
                <a:ea typeface="Times New Roman Bold"/>
                <a:cs typeface="Times New Roman Bold"/>
                <a:sym typeface="Times New Roman Bold"/>
              </a:rPr>
              <a:t>Flutter Application</a:t>
            </a:r>
          </a:p>
        </p:txBody>
      </p:sp>
      <p:sp>
        <p:nvSpPr>
          <p:cNvPr id="6" name="TextBox 6"/>
          <p:cNvSpPr txBox="1"/>
          <p:nvPr/>
        </p:nvSpPr>
        <p:spPr>
          <a:xfrm>
            <a:off x="6138242" y="2257865"/>
            <a:ext cx="12645714" cy="5243434"/>
          </a:xfrm>
          <a:prstGeom prst="rect">
            <a:avLst/>
          </a:prstGeom>
        </p:spPr>
        <p:txBody>
          <a:bodyPr lIns="0" tIns="0" rIns="0" bIns="0" rtlCol="0" anchor="t">
            <a:spAutoFit/>
          </a:bodyPr>
          <a:lstStyle/>
          <a:p>
            <a:pPr marL="931734" lvl="1" indent="-465867" algn="l">
              <a:lnSpc>
                <a:spcPts val="6041"/>
              </a:lnSpc>
              <a:buFont typeface="Arial"/>
              <a:buChar char="•"/>
            </a:pPr>
            <a:r>
              <a:rPr lang="en-US" sz="4315">
                <a:solidFill>
                  <a:srgbClr val="000000"/>
                </a:solidFill>
                <a:latin typeface="Times New Roman"/>
                <a:ea typeface="Times New Roman"/>
                <a:cs typeface="Times New Roman"/>
                <a:sym typeface="Times New Roman"/>
              </a:rPr>
              <a:t>The project was implemented using Flutter, providing a smooth and highly responsive user experience.</a:t>
            </a:r>
          </a:p>
          <a:p>
            <a:pPr algn="l">
              <a:lnSpc>
                <a:spcPts val="4833"/>
              </a:lnSpc>
            </a:pPr>
            <a:endParaRPr lang="en-US" sz="4315">
              <a:solidFill>
                <a:srgbClr val="000000"/>
              </a:solidFill>
              <a:latin typeface="Times New Roman"/>
              <a:ea typeface="Times New Roman"/>
              <a:cs typeface="Times New Roman"/>
              <a:sym typeface="Times New Roman"/>
            </a:endParaRPr>
          </a:p>
          <a:p>
            <a:pPr marL="931734" lvl="1" indent="-465867" algn="l">
              <a:lnSpc>
                <a:spcPts val="6041"/>
              </a:lnSpc>
              <a:buFont typeface="Arial"/>
              <a:buChar char="•"/>
            </a:pPr>
            <a:r>
              <a:rPr lang="en-US" sz="4315">
                <a:solidFill>
                  <a:srgbClr val="000000"/>
                </a:solidFill>
                <a:latin typeface="Times New Roman"/>
                <a:ea typeface="Times New Roman"/>
                <a:cs typeface="Times New Roman"/>
                <a:sym typeface="Times New Roman"/>
              </a:rPr>
              <a:t>The core functionality is powered by a CNN  model(</a:t>
            </a:r>
            <a:r>
              <a:rPr lang="en-US" sz="4315" b="1">
                <a:solidFill>
                  <a:srgbClr val="004664"/>
                </a:solidFill>
                <a:latin typeface="Times New Roman Bold"/>
                <a:ea typeface="Times New Roman Bold"/>
                <a:cs typeface="Times New Roman Bold"/>
                <a:sym typeface="Times New Roman Bold"/>
              </a:rPr>
              <a:t>EfficientNetB0</a:t>
            </a:r>
            <a:r>
              <a:rPr lang="en-US" sz="4315">
                <a:solidFill>
                  <a:srgbClr val="000000"/>
                </a:solidFill>
                <a:latin typeface="Times New Roman"/>
                <a:ea typeface="Times New Roman"/>
                <a:cs typeface="Times New Roman"/>
                <a:sym typeface="Times New Roman"/>
              </a:rPr>
              <a:t>), which was trained to enable accurate diagnosis of skin conditions.</a:t>
            </a:r>
          </a:p>
        </p:txBody>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8" name="Group 8"/>
          <p:cNvGrpSpPr/>
          <p:nvPr/>
        </p:nvGrpSpPr>
        <p:grpSpPr>
          <a:xfrm>
            <a:off x="17259300" y="8984615"/>
            <a:ext cx="1573962" cy="15739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1" name="Group 11"/>
          <p:cNvGrpSpPr/>
          <p:nvPr/>
        </p:nvGrpSpPr>
        <p:grpSpPr>
          <a:xfrm>
            <a:off x="16303701" y="8984615"/>
            <a:ext cx="786981" cy="7869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4" name="Freeform 1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952056" y="132618"/>
            <a:ext cx="1238388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Skin Disease Diagnosis App</a:t>
            </a:r>
          </a:p>
        </p:txBody>
      </p:sp>
      <p:sp>
        <p:nvSpPr>
          <p:cNvPr id="4" name="TextBox 4"/>
          <p:cNvSpPr txBox="1"/>
          <p:nvPr/>
        </p:nvSpPr>
        <p:spPr>
          <a:xfrm>
            <a:off x="838200" y="8924080"/>
            <a:ext cx="15087059" cy="658835"/>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Times New Roman Bold"/>
                <a:ea typeface="Times New Roman Bold"/>
                <a:cs typeface="Times New Roman Bold"/>
                <a:sym typeface="Times New Roman Bold"/>
              </a:rPr>
              <a:t>The app begins with a splash screen that highlights its key features.</a:t>
            </a:r>
          </a:p>
        </p:txBody>
      </p:sp>
      <p:sp>
        <p:nvSpPr>
          <p:cNvPr id="5" name="TextBox 5"/>
          <p:cNvSpPr txBox="1"/>
          <p:nvPr/>
        </p:nvSpPr>
        <p:spPr>
          <a:xfrm>
            <a:off x="7130609" y="8359910"/>
            <a:ext cx="4156522"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6 : Splash screen </a:t>
            </a:r>
          </a:p>
        </p:txBody>
      </p:sp>
      <p:grpSp>
        <p:nvGrpSpPr>
          <p:cNvPr id="6" name="Group 6"/>
          <p:cNvGrpSpPr>
            <a:grpSpLocks noChangeAspect="1"/>
          </p:cNvGrpSpPr>
          <p:nvPr/>
        </p:nvGrpSpPr>
        <p:grpSpPr>
          <a:xfrm>
            <a:off x="990837" y="2021851"/>
            <a:ext cx="3084339" cy="6102894"/>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69556" t="-23959" r="-156580" b="-18117"/>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6" name="Group 16"/>
          <p:cNvGrpSpPr>
            <a:grpSpLocks noChangeAspect="1"/>
          </p:cNvGrpSpPr>
          <p:nvPr/>
        </p:nvGrpSpPr>
        <p:grpSpPr>
          <a:xfrm>
            <a:off x="4344501" y="2021851"/>
            <a:ext cx="3116539" cy="6166609"/>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9995" t="-20699" r="-152512" b="-16832"/>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6" name="Group 26"/>
          <p:cNvGrpSpPr>
            <a:grpSpLocks noChangeAspect="1"/>
          </p:cNvGrpSpPr>
          <p:nvPr/>
        </p:nvGrpSpPr>
        <p:grpSpPr>
          <a:xfrm>
            <a:off x="7531699" y="1925217"/>
            <a:ext cx="3165377" cy="6263243"/>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57626" t="-18016" r="-150097" b="-17921"/>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6" name="Group 36"/>
          <p:cNvGrpSpPr>
            <a:grpSpLocks noChangeAspect="1"/>
          </p:cNvGrpSpPr>
          <p:nvPr/>
        </p:nvGrpSpPr>
        <p:grpSpPr>
          <a:xfrm>
            <a:off x="10919443" y="1972226"/>
            <a:ext cx="3141619" cy="6216234"/>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61987" t="-18508" r="-149473" b="-18675"/>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6" name="Group 46"/>
          <p:cNvGrpSpPr>
            <a:grpSpLocks noChangeAspect="1"/>
          </p:cNvGrpSpPr>
          <p:nvPr/>
        </p:nvGrpSpPr>
        <p:grpSpPr>
          <a:xfrm>
            <a:off x="14161976" y="2021851"/>
            <a:ext cx="3135187" cy="6203507"/>
            <a:chOff x="0" y="0"/>
            <a:chExt cx="2620010" cy="5184140"/>
          </a:xfrm>
        </p:grpSpPr>
        <p:sp>
          <p:nvSpPr>
            <p:cNvPr id="47" name="Freeform 4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8" name="Freeform 4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58162" t="-19329" r="-150549" b="-16937"/>
              </a:stretch>
            </a:blipFill>
          </p:spPr>
        </p:sp>
        <p:sp>
          <p:nvSpPr>
            <p:cNvPr id="49" name="Freeform 4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50" name="Freeform 5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51" name="Freeform 5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2" name="Freeform 5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3" name="Freeform 5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4" name="Freeform 5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5" name="Freeform 5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6" name="AutoShape 5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57" name="Group 57"/>
          <p:cNvGrpSpPr/>
          <p:nvPr/>
        </p:nvGrpSpPr>
        <p:grpSpPr>
          <a:xfrm>
            <a:off x="17259300" y="8984615"/>
            <a:ext cx="1573962" cy="157396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9" name="TextBox 5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0" name="Group 60"/>
          <p:cNvGrpSpPr/>
          <p:nvPr/>
        </p:nvGrpSpPr>
        <p:grpSpPr>
          <a:xfrm>
            <a:off x="16303701" y="8984615"/>
            <a:ext cx="786981" cy="786981"/>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62" name="TextBox 6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3" name="Freeform 6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5" name="AutoShape 65"/>
          <p:cNvSpPr/>
          <p:nvPr/>
        </p:nvSpPr>
        <p:spPr>
          <a:xfrm>
            <a:off x="-890976" y="9895391"/>
            <a:ext cx="9144000" cy="0"/>
          </a:xfrm>
          <a:prstGeom prst="line">
            <a:avLst/>
          </a:prstGeom>
          <a:ln w="47625" cap="flat">
            <a:solidFill>
              <a:srgbClr val="004664"/>
            </a:solidFill>
            <a:prstDash val="solid"/>
            <a:headEnd type="none" w="sm" len="sm"/>
            <a:tailEnd type="oval" w="lg" len="lg"/>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0" name="AutoShape 10"/>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285787" y="3210304"/>
            <a:ext cx="10537947" cy="5243830"/>
          </a:xfrm>
          <a:prstGeom prst="rect">
            <a:avLst/>
          </a:prstGeom>
        </p:spPr>
        <p:txBody>
          <a:bodyPr lIns="0" tIns="0" rIns="0" bIns="0" rtlCol="0" anchor="t">
            <a:spAutoFit/>
          </a:bodyPr>
          <a:lstStyle/>
          <a:p>
            <a:pPr algn="just">
              <a:lnSpc>
                <a:spcPts val="5039"/>
              </a:lnSpc>
            </a:pPr>
            <a:r>
              <a:rPr lang="en-US" sz="3999">
                <a:solidFill>
                  <a:srgbClr val="000000"/>
                </a:solidFill>
                <a:latin typeface="Times New Roman"/>
                <a:ea typeface="Times New Roman"/>
                <a:cs typeface="Times New Roman"/>
                <a:sym typeface="Times New Roman"/>
              </a:rPr>
              <a:t>In the first phase, the application focused on facilitating easy access to diagnosis and finding the nearest doctor through a program interface that allows users to:</a:t>
            </a:r>
          </a:p>
          <a:p>
            <a:pPr algn="just">
              <a:lnSpc>
                <a:spcPts val="2679"/>
              </a:lnSpc>
            </a:pPr>
            <a:endParaRPr lang="en-US" sz="3999">
              <a:solidFill>
                <a:srgbClr val="000000"/>
              </a:solidFill>
              <a:latin typeface="Times New Roman"/>
              <a:ea typeface="Times New Roman"/>
              <a:cs typeface="Times New Roman"/>
              <a:sym typeface="Times New Roman"/>
            </a:endParaRPr>
          </a:p>
          <a:p>
            <a:pPr marL="863599" lvl="1" indent="-431800" algn="just">
              <a:lnSpc>
                <a:spcPts val="4479"/>
              </a:lnSpc>
              <a:buFont typeface="Arial"/>
              <a:buChar char="•"/>
            </a:pPr>
            <a:r>
              <a:rPr lang="en-US" sz="3999">
                <a:solidFill>
                  <a:srgbClr val="000000"/>
                </a:solidFill>
                <a:latin typeface="Times New Roman"/>
                <a:ea typeface="Times New Roman"/>
                <a:cs typeface="Times New Roman"/>
                <a:sym typeface="Times New Roman"/>
              </a:rPr>
              <a:t>Log in if they already have an account.</a:t>
            </a:r>
          </a:p>
          <a:p>
            <a:pPr algn="just">
              <a:lnSpc>
                <a:spcPts val="4479"/>
              </a:lnSpc>
            </a:pPr>
            <a:endParaRPr lang="en-US" sz="3999">
              <a:solidFill>
                <a:srgbClr val="000000"/>
              </a:solidFill>
              <a:latin typeface="Times New Roman"/>
              <a:ea typeface="Times New Roman"/>
              <a:cs typeface="Times New Roman"/>
              <a:sym typeface="Times New Roman"/>
            </a:endParaRPr>
          </a:p>
          <a:p>
            <a:pPr marL="863599" lvl="1" indent="-431800" algn="just">
              <a:lnSpc>
                <a:spcPts val="4479"/>
              </a:lnSpc>
              <a:buFont typeface="Arial"/>
              <a:buChar char="•"/>
            </a:pPr>
            <a:r>
              <a:rPr lang="en-US" sz="3999">
                <a:solidFill>
                  <a:srgbClr val="000000"/>
                </a:solidFill>
                <a:latin typeface="Times New Roman"/>
                <a:ea typeface="Times New Roman"/>
                <a:cs typeface="Times New Roman"/>
                <a:sym typeface="Times New Roman"/>
              </a:rPr>
              <a:t>Sign up to create a new account and join the app.</a:t>
            </a:r>
          </a:p>
        </p:txBody>
      </p:sp>
      <p:grpSp>
        <p:nvGrpSpPr>
          <p:cNvPr id="14" name="Group 14"/>
          <p:cNvGrpSpPr>
            <a:grpSpLocks noChangeAspect="1"/>
          </p:cNvGrpSpPr>
          <p:nvPr/>
        </p:nvGrpSpPr>
        <p:grpSpPr>
          <a:xfrm>
            <a:off x="12459866" y="1772322"/>
            <a:ext cx="3783335" cy="7485978"/>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63492" t="-19974" r="-153625" b="-19094"/>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4" name="TextBox 24"/>
          <p:cNvSpPr txBox="1"/>
          <p:nvPr/>
        </p:nvSpPr>
        <p:spPr>
          <a:xfrm>
            <a:off x="12459866" y="9336289"/>
            <a:ext cx="3783335"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7 :Home page</a:t>
            </a:r>
          </a:p>
        </p:txBody>
      </p:sp>
      <p:sp>
        <p:nvSpPr>
          <p:cNvPr id="25" name="TextBox 25"/>
          <p:cNvSpPr txBox="1"/>
          <p:nvPr/>
        </p:nvSpPr>
        <p:spPr>
          <a:xfrm>
            <a:off x="4880067" y="358082"/>
            <a:ext cx="757979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Join App 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460415" y="9980402"/>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9636850" y="2153039"/>
            <a:ext cx="3590924" cy="7105261"/>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1171" t="-18095" r="-25476" b="-5154"/>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5420339" y="2116531"/>
            <a:ext cx="3590924" cy="7105261"/>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728"/>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TextBox 33"/>
          <p:cNvSpPr txBox="1"/>
          <p:nvPr/>
        </p:nvSpPr>
        <p:spPr>
          <a:xfrm>
            <a:off x="2075586" y="565217"/>
            <a:ext cx="14822798" cy="1350645"/>
          </a:xfrm>
          <a:prstGeom prst="rect">
            <a:avLst/>
          </a:prstGeom>
        </p:spPr>
        <p:txBody>
          <a:bodyPr lIns="0" tIns="0" rIns="0" bIns="0" rtlCol="0" anchor="t">
            <a:spAutoFit/>
          </a:bodyPr>
          <a:lstStyle/>
          <a:p>
            <a:pPr algn="ctr">
              <a:lnSpc>
                <a:spcPts val="5039"/>
              </a:lnSpc>
              <a:spcBef>
                <a:spcPct val="0"/>
              </a:spcBef>
            </a:pPr>
            <a:r>
              <a:rPr lang="en-US" sz="3999" b="1">
                <a:solidFill>
                  <a:srgbClr val="000000"/>
                </a:solidFill>
                <a:latin typeface="Times New Roman Bold"/>
                <a:ea typeface="Times New Roman Bold"/>
                <a:cs typeface="Times New Roman Bold"/>
                <a:sym typeface="Times New Roman Bold"/>
              </a:rPr>
              <a:t>The app interface provides a simple and seamless experience for logging in or signing up</a:t>
            </a:r>
          </a:p>
        </p:txBody>
      </p:sp>
      <p:sp>
        <p:nvSpPr>
          <p:cNvPr id="34" name="TextBox 34"/>
          <p:cNvSpPr txBox="1"/>
          <p:nvPr/>
        </p:nvSpPr>
        <p:spPr>
          <a:xfrm>
            <a:off x="6594374" y="9372441"/>
            <a:ext cx="5785222"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8 : Login &amp; Sign-Up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4962541" y="4581009"/>
            <a:ext cx="3905671" cy="2121475"/>
            <a:chOff x="0" y="0"/>
            <a:chExt cx="1028654" cy="558742"/>
          </a:xfrm>
        </p:grpSpPr>
        <p:sp>
          <p:nvSpPr>
            <p:cNvPr id="14" name="Freeform 1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15" name="TextBox 1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16" name="Group 16"/>
          <p:cNvGrpSpPr/>
          <p:nvPr/>
        </p:nvGrpSpPr>
        <p:grpSpPr>
          <a:xfrm>
            <a:off x="642355" y="4575326"/>
            <a:ext cx="3905671" cy="2121475"/>
            <a:chOff x="0" y="0"/>
            <a:chExt cx="1028654" cy="558742"/>
          </a:xfrm>
        </p:grpSpPr>
        <p:sp>
          <p:nvSpPr>
            <p:cNvPr id="17" name="Freeform 17"/>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18" name="TextBox 18"/>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19" name="Group 19"/>
          <p:cNvGrpSpPr/>
          <p:nvPr/>
        </p:nvGrpSpPr>
        <p:grpSpPr>
          <a:xfrm>
            <a:off x="13547103" y="4575326"/>
            <a:ext cx="3905671" cy="2121475"/>
            <a:chOff x="0" y="0"/>
            <a:chExt cx="1028654" cy="558742"/>
          </a:xfrm>
        </p:grpSpPr>
        <p:sp>
          <p:nvSpPr>
            <p:cNvPr id="20" name="Freeform 20"/>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1" name="TextBox 21"/>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22" name="Group 22"/>
          <p:cNvGrpSpPr/>
          <p:nvPr/>
        </p:nvGrpSpPr>
        <p:grpSpPr>
          <a:xfrm>
            <a:off x="9278584" y="4581009"/>
            <a:ext cx="3905671" cy="2121475"/>
            <a:chOff x="0" y="0"/>
            <a:chExt cx="1028654" cy="558742"/>
          </a:xfrm>
        </p:grpSpPr>
        <p:sp>
          <p:nvSpPr>
            <p:cNvPr id="23" name="Freeform 23"/>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4" name="TextBox 24"/>
            <p:cNvSpPr txBox="1"/>
            <p:nvPr/>
          </p:nvSpPr>
          <p:spPr>
            <a:xfrm>
              <a:off x="0" y="-152400"/>
              <a:ext cx="1028654" cy="711142"/>
            </a:xfrm>
            <a:prstGeom prst="rect">
              <a:avLst/>
            </a:prstGeom>
          </p:spPr>
          <p:txBody>
            <a:bodyPr lIns="50800" tIns="50800" rIns="50800" bIns="50800" rtlCol="0" anchor="ctr"/>
            <a:lstStyle/>
            <a:p>
              <a:pPr algn="ctr" rtl="1">
                <a:lnSpc>
                  <a:spcPts val="5599"/>
                </a:lnSpc>
                <a:spcBef>
                  <a:spcPct val="0"/>
                </a:spcBef>
              </a:pPr>
              <a:endParaRPr/>
            </a:p>
          </p:txBody>
        </p:sp>
      </p:grpSp>
      <p:grpSp>
        <p:nvGrpSpPr>
          <p:cNvPr id="25" name="Group 25"/>
          <p:cNvGrpSpPr/>
          <p:nvPr/>
        </p:nvGrpSpPr>
        <p:grpSpPr>
          <a:xfrm>
            <a:off x="6906845" y="7220768"/>
            <a:ext cx="3905671" cy="2121475"/>
            <a:chOff x="0" y="0"/>
            <a:chExt cx="1028654" cy="558742"/>
          </a:xfrm>
        </p:grpSpPr>
        <p:sp>
          <p:nvSpPr>
            <p:cNvPr id="26" name="Freeform 26"/>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7" name="TextBox 27"/>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28" name="Group 28"/>
          <p:cNvGrpSpPr/>
          <p:nvPr/>
        </p:nvGrpSpPr>
        <p:grpSpPr>
          <a:xfrm>
            <a:off x="11564795" y="7220768"/>
            <a:ext cx="3905671" cy="2121475"/>
            <a:chOff x="0" y="0"/>
            <a:chExt cx="1028654" cy="558742"/>
          </a:xfrm>
        </p:grpSpPr>
        <p:sp>
          <p:nvSpPr>
            <p:cNvPr id="29" name="Freeform 29"/>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30" name="TextBox 30"/>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31" name="TextBox 31"/>
          <p:cNvSpPr txBox="1"/>
          <p:nvPr/>
        </p:nvSpPr>
        <p:spPr>
          <a:xfrm>
            <a:off x="6678441" y="7475056"/>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10</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Time Plan</a:t>
            </a:r>
          </a:p>
        </p:txBody>
      </p:sp>
      <p:sp>
        <p:nvSpPr>
          <p:cNvPr id="32" name="TextBox 32"/>
          <p:cNvSpPr txBox="1"/>
          <p:nvPr/>
        </p:nvSpPr>
        <p:spPr>
          <a:xfrm>
            <a:off x="413951" y="4775259"/>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5</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Implementation</a:t>
            </a:r>
          </a:p>
        </p:txBody>
      </p:sp>
      <p:grpSp>
        <p:nvGrpSpPr>
          <p:cNvPr id="33" name="Group 33"/>
          <p:cNvGrpSpPr/>
          <p:nvPr/>
        </p:nvGrpSpPr>
        <p:grpSpPr>
          <a:xfrm>
            <a:off x="13718234" y="1895248"/>
            <a:ext cx="3905671" cy="2121475"/>
            <a:chOff x="0" y="0"/>
            <a:chExt cx="1028654" cy="558742"/>
          </a:xfrm>
        </p:grpSpPr>
        <p:sp>
          <p:nvSpPr>
            <p:cNvPr id="34" name="Freeform 3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35" name="TextBox 3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36" name="TextBox 36"/>
          <p:cNvSpPr txBox="1"/>
          <p:nvPr/>
        </p:nvSpPr>
        <p:spPr>
          <a:xfrm>
            <a:off x="13547103" y="2017003"/>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4</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Related Work</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37" name="TextBox 37"/>
          <p:cNvSpPr txBox="1"/>
          <p:nvPr/>
        </p:nvSpPr>
        <p:spPr>
          <a:xfrm>
            <a:off x="13318699" y="4768827"/>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8</a:t>
            </a:r>
          </a:p>
          <a:p>
            <a:pPr algn="ctr">
              <a:lnSpc>
                <a:spcPts val="5599"/>
              </a:lnSpc>
            </a:pPr>
            <a:r>
              <a:rPr lang="en-US" sz="3999" b="1">
                <a:solidFill>
                  <a:srgbClr val="000000"/>
                </a:solidFill>
                <a:latin typeface="Times New Roman Bold"/>
                <a:ea typeface="Times New Roman Bold"/>
                <a:cs typeface="Times New Roman Bold"/>
                <a:sym typeface="Times New Roman Bold"/>
              </a:rPr>
              <a:t>Conclusion </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38" name="TextBox 38"/>
          <p:cNvSpPr txBox="1"/>
          <p:nvPr/>
        </p:nvSpPr>
        <p:spPr>
          <a:xfrm>
            <a:off x="4725606" y="4775259"/>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6</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Result</a:t>
            </a:r>
          </a:p>
        </p:txBody>
      </p:sp>
      <p:sp>
        <p:nvSpPr>
          <p:cNvPr id="39" name="TextBox 39"/>
          <p:cNvSpPr txBox="1"/>
          <p:nvPr/>
        </p:nvSpPr>
        <p:spPr>
          <a:xfrm>
            <a:off x="11308591" y="7312084"/>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11</a:t>
            </a:r>
          </a:p>
          <a:p>
            <a:pPr algn="ctr">
              <a:lnSpc>
                <a:spcPts val="5599"/>
              </a:lnSpc>
            </a:pPr>
            <a:r>
              <a:rPr lang="en-US" sz="3999" b="1">
                <a:solidFill>
                  <a:srgbClr val="000000"/>
                </a:solidFill>
                <a:latin typeface="Times New Roman Bold"/>
                <a:ea typeface="Times New Roman Bold"/>
                <a:cs typeface="Times New Roman Bold"/>
                <a:sym typeface="Times New Roman Bold"/>
              </a:rPr>
              <a:t>Referance</a:t>
            </a:r>
          </a:p>
          <a:p>
            <a:pPr algn="ctr">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40" name="Group 40"/>
          <p:cNvGrpSpPr/>
          <p:nvPr/>
        </p:nvGrpSpPr>
        <p:grpSpPr>
          <a:xfrm>
            <a:off x="642355" y="1929884"/>
            <a:ext cx="3905671" cy="2121475"/>
            <a:chOff x="0" y="0"/>
            <a:chExt cx="1028654" cy="558742"/>
          </a:xfrm>
        </p:grpSpPr>
        <p:sp>
          <p:nvSpPr>
            <p:cNvPr id="41" name="Freeform 41"/>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2" name="TextBox 42"/>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43" name="Group 43"/>
          <p:cNvGrpSpPr/>
          <p:nvPr/>
        </p:nvGrpSpPr>
        <p:grpSpPr>
          <a:xfrm>
            <a:off x="9265664" y="1939409"/>
            <a:ext cx="3905671" cy="2121475"/>
            <a:chOff x="0" y="0"/>
            <a:chExt cx="1028654" cy="558742"/>
          </a:xfrm>
        </p:grpSpPr>
        <p:sp>
          <p:nvSpPr>
            <p:cNvPr id="44" name="Freeform 4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5" name="TextBox 4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46" name="Group 46"/>
          <p:cNvGrpSpPr/>
          <p:nvPr/>
        </p:nvGrpSpPr>
        <p:grpSpPr>
          <a:xfrm>
            <a:off x="4903185" y="1939409"/>
            <a:ext cx="3905671" cy="2121475"/>
            <a:chOff x="0" y="0"/>
            <a:chExt cx="1028654" cy="558742"/>
          </a:xfrm>
        </p:grpSpPr>
        <p:sp>
          <p:nvSpPr>
            <p:cNvPr id="47" name="Freeform 47"/>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8" name="TextBox 48"/>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49" name="TextBox 49"/>
          <p:cNvSpPr txBox="1"/>
          <p:nvPr/>
        </p:nvSpPr>
        <p:spPr>
          <a:xfrm>
            <a:off x="4725606" y="1879577"/>
            <a:ext cx="4362479" cy="28702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2</a:t>
            </a:r>
          </a:p>
          <a:p>
            <a:pPr algn="ctr">
              <a:lnSpc>
                <a:spcPts val="5599"/>
              </a:lnSpc>
            </a:pPr>
            <a:r>
              <a:rPr lang="en-US" sz="3999" b="1">
                <a:solidFill>
                  <a:srgbClr val="000000"/>
                </a:solidFill>
                <a:latin typeface="Times New Roman Bold"/>
                <a:ea typeface="Times New Roman Bold"/>
                <a:cs typeface="Times New Roman Bold"/>
                <a:sym typeface="Times New Roman Bold"/>
              </a:rPr>
              <a:t>Problem </a:t>
            </a:r>
          </a:p>
          <a:p>
            <a:pPr algn="ctr">
              <a:lnSpc>
                <a:spcPts val="5599"/>
              </a:lnSpc>
            </a:pPr>
            <a:r>
              <a:rPr lang="en-US" sz="3999" b="1">
                <a:solidFill>
                  <a:srgbClr val="000000"/>
                </a:solidFill>
                <a:latin typeface="Times New Roman Bold"/>
                <a:ea typeface="Times New Roman Bold"/>
                <a:cs typeface="Times New Roman Bold"/>
                <a:sym typeface="Times New Roman Bold"/>
              </a:rPr>
              <a:t>Statement</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50" name="TextBox 50"/>
          <p:cNvSpPr txBox="1"/>
          <p:nvPr/>
        </p:nvSpPr>
        <p:spPr>
          <a:xfrm>
            <a:off x="9054323" y="1879577"/>
            <a:ext cx="4328353" cy="28702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3</a:t>
            </a:r>
          </a:p>
          <a:p>
            <a:pPr algn="ctr">
              <a:lnSpc>
                <a:spcPts val="5599"/>
              </a:lnSpc>
            </a:pPr>
            <a:r>
              <a:rPr lang="en-US" sz="3999" b="1">
                <a:solidFill>
                  <a:srgbClr val="000000"/>
                </a:solidFill>
                <a:latin typeface="Times New Roman Bold"/>
                <a:ea typeface="Times New Roman Bold"/>
                <a:cs typeface="Times New Roman Bold"/>
                <a:sym typeface="Times New Roman Bold"/>
              </a:rPr>
              <a:t>Problem</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 Solution</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51" name="TextBox 51"/>
          <p:cNvSpPr txBox="1"/>
          <p:nvPr/>
        </p:nvSpPr>
        <p:spPr>
          <a:xfrm>
            <a:off x="5009925" y="35495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Agenda</a:t>
            </a:r>
          </a:p>
        </p:txBody>
      </p:sp>
      <p:sp>
        <p:nvSpPr>
          <p:cNvPr id="52" name="TextBox 52"/>
          <p:cNvSpPr txBox="1"/>
          <p:nvPr/>
        </p:nvSpPr>
        <p:spPr>
          <a:xfrm>
            <a:off x="413951" y="2149535"/>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Introduction</a:t>
            </a:r>
          </a:p>
        </p:txBody>
      </p:sp>
      <p:sp>
        <p:nvSpPr>
          <p:cNvPr id="53" name="TextBox 53"/>
          <p:cNvSpPr txBox="1"/>
          <p:nvPr/>
        </p:nvSpPr>
        <p:spPr>
          <a:xfrm>
            <a:off x="9058712" y="4775259"/>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7</a:t>
            </a:r>
          </a:p>
          <a:p>
            <a:pPr algn="ctr">
              <a:lnSpc>
                <a:spcPts val="5599"/>
              </a:lnSpc>
            </a:pPr>
            <a:r>
              <a:rPr lang="en-US" sz="3999" b="1">
                <a:solidFill>
                  <a:srgbClr val="000000"/>
                </a:solidFill>
                <a:latin typeface="Times New Roman Bold"/>
                <a:ea typeface="Times New Roman Bold"/>
                <a:cs typeface="Times New Roman Bold"/>
                <a:sym typeface="Times New Roman Bold"/>
              </a:rPr>
              <a:t>Tools</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54" name="Group 54"/>
          <p:cNvGrpSpPr/>
          <p:nvPr/>
        </p:nvGrpSpPr>
        <p:grpSpPr>
          <a:xfrm>
            <a:off x="2474296" y="7136825"/>
            <a:ext cx="3905671" cy="2121475"/>
            <a:chOff x="0" y="0"/>
            <a:chExt cx="1028654" cy="558742"/>
          </a:xfrm>
        </p:grpSpPr>
        <p:sp>
          <p:nvSpPr>
            <p:cNvPr id="55" name="Freeform 55"/>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56" name="TextBox 56"/>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57" name="TextBox 57"/>
          <p:cNvSpPr txBox="1"/>
          <p:nvPr/>
        </p:nvSpPr>
        <p:spPr>
          <a:xfrm>
            <a:off x="2245892" y="7404447"/>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9</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Future 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a:grpSpLocks noChangeAspect="1"/>
          </p:cNvGrpSpPr>
          <p:nvPr/>
        </p:nvGrpSpPr>
        <p:grpSpPr>
          <a:xfrm>
            <a:off x="9362250" y="1698145"/>
            <a:ext cx="3929821" cy="777582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386"/>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0" name="Group 20"/>
          <p:cNvGrpSpPr>
            <a:grpSpLocks noChangeAspect="1"/>
          </p:cNvGrpSpPr>
          <p:nvPr/>
        </p:nvGrpSpPr>
        <p:grpSpPr>
          <a:xfrm>
            <a:off x="13550504" y="1698145"/>
            <a:ext cx="3929821" cy="7775825"/>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028"/>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0" name="TextBox 30"/>
          <p:cNvSpPr txBox="1"/>
          <p:nvPr/>
        </p:nvSpPr>
        <p:spPr>
          <a:xfrm>
            <a:off x="1019175" y="2807990"/>
            <a:ext cx="7982501" cy="5817870"/>
          </a:xfrm>
          <a:prstGeom prst="rect">
            <a:avLst/>
          </a:prstGeom>
        </p:spPr>
        <p:txBody>
          <a:bodyPr lIns="0" tIns="0" rIns="0" bIns="0" rtlCol="0" anchor="t">
            <a:spAutoFit/>
          </a:bodyPr>
          <a:lstStyle/>
          <a:p>
            <a:pPr algn="l">
              <a:lnSpc>
                <a:spcPts val="5039"/>
              </a:lnSpc>
            </a:pPr>
            <a:r>
              <a:rPr lang="en-US" sz="3999">
                <a:solidFill>
                  <a:srgbClr val="000000"/>
                </a:solidFill>
                <a:latin typeface="Times New Roman"/>
                <a:ea typeface="Times New Roman"/>
                <a:cs typeface="Times New Roman"/>
                <a:sym typeface="Times New Roman"/>
              </a:rPr>
              <a:t>The app displays a list of 8 skin conditions, each represented with an image, name, and a brief description. Users can click '</a:t>
            </a:r>
            <a:r>
              <a:rPr lang="en-US" sz="3999" b="1">
                <a:solidFill>
                  <a:srgbClr val="FF5757"/>
                </a:solidFill>
                <a:latin typeface="Times New Roman Bold"/>
                <a:ea typeface="Times New Roman Bold"/>
                <a:cs typeface="Times New Roman Bold"/>
                <a:sym typeface="Times New Roman Bold"/>
              </a:rPr>
              <a:t>Read More</a:t>
            </a:r>
            <a:r>
              <a:rPr lang="en-US" sz="3999">
                <a:solidFill>
                  <a:srgbClr val="000000"/>
                </a:solidFill>
                <a:latin typeface="Times New Roman"/>
                <a:ea typeface="Times New Roman"/>
                <a:cs typeface="Times New Roman"/>
                <a:sym typeface="Times New Roman"/>
              </a:rPr>
              <a:t>' for detailed information about any disease.</a:t>
            </a:r>
          </a:p>
          <a:p>
            <a:pPr algn="l">
              <a:lnSpc>
                <a:spcPts val="5039"/>
              </a:lnSpc>
            </a:pPr>
            <a:endParaRPr lang="en-US" sz="3999">
              <a:solidFill>
                <a:srgbClr val="000000"/>
              </a:solidFill>
              <a:latin typeface="Times New Roman"/>
              <a:ea typeface="Times New Roman"/>
              <a:cs typeface="Times New Roman"/>
              <a:sym typeface="Times New Roman"/>
            </a:endParaRPr>
          </a:p>
          <a:p>
            <a:pPr algn="l">
              <a:lnSpc>
                <a:spcPts val="5039"/>
              </a:lnSpc>
            </a:pPr>
            <a:r>
              <a:rPr lang="en-US" sz="3999">
                <a:solidFill>
                  <a:srgbClr val="000000"/>
                </a:solidFill>
                <a:latin typeface="Times New Roman"/>
                <a:ea typeface="Times New Roman"/>
                <a:cs typeface="Times New Roman"/>
                <a:sym typeface="Times New Roman"/>
              </a:rPr>
              <a:t>It also features a </a:t>
            </a:r>
            <a:r>
              <a:rPr lang="en-US" sz="3999" b="1">
                <a:solidFill>
                  <a:srgbClr val="FF5757"/>
                </a:solidFill>
                <a:latin typeface="Times New Roman Bold"/>
                <a:ea typeface="Times New Roman Bold"/>
                <a:cs typeface="Times New Roman Bold"/>
                <a:sym typeface="Times New Roman Bold"/>
              </a:rPr>
              <a:t>search</a:t>
            </a:r>
            <a:r>
              <a:rPr lang="en-US" sz="3999">
                <a:solidFill>
                  <a:srgbClr val="000000"/>
                </a:solidFill>
                <a:latin typeface="Times New Roman"/>
                <a:ea typeface="Times New Roman"/>
                <a:cs typeface="Times New Roman"/>
                <a:sym typeface="Times New Roman"/>
              </a:rPr>
              <a:t> bar to help users easily find diseases by name.</a:t>
            </a:r>
          </a:p>
        </p:txBody>
      </p:sp>
      <p:sp>
        <p:nvSpPr>
          <p:cNvPr id="31" name="TextBox 31"/>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The Diseases Page</a:t>
            </a:r>
          </a:p>
        </p:txBody>
      </p:sp>
      <p:sp>
        <p:nvSpPr>
          <p:cNvPr id="32" name="TextBox 32"/>
          <p:cNvSpPr txBox="1"/>
          <p:nvPr/>
        </p:nvSpPr>
        <p:spPr>
          <a:xfrm>
            <a:off x="10226555" y="9495053"/>
            <a:ext cx="6131031"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9 : Skin Conditions Overview</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12577788" y="1800191"/>
            <a:ext cx="3929821" cy="7775825"/>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6372"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9" name="TextBox 19"/>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List</a:t>
            </a:r>
          </a:p>
        </p:txBody>
      </p:sp>
      <p:sp>
        <p:nvSpPr>
          <p:cNvPr id="20" name="TextBox 20"/>
          <p:cNvSpPr txBox="1"/>
          <p:nvPr/>
        </p:nvSpPr>
        <p:spPr>
          <a:xfrm>
            <a:off x="11619217" y="9623798"/>
            <a:ext cx="6131031" cy="495934"/>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Times New Roman"/>
                <a:ea typeface="Times New Roman"/>
                <a:cs typeface="Times New Roman"/>
                <a:sym typeface="Times New Roman"/>
              </a:rPr>
              <a:t>Figuer</a:t>
            </a:r>
            <a:r>
              <a:rPr lang="en-US" sz="2600" dirty="0">
                <a:solidFill>
                  <a:srgbClr val="000000"/>
                </a:solidFill>
                <a:latin typeface="Times New Roman"/>
                <a:ea typeface="Times New Roman"/>
                <a:cs typeface="Times New Roman"/>
                <a:sym typeface="Times New Roman"/>
              </a:rPr>
              <a:t> 10  : List</a:t>
            </a:r>
          </a:p>
        </p:txBody>
      </p:sp>
      <p:sp>
        <p:nvSpPr>
          <p:cNvPr id="21" name="TextBox 21"/>
          <p:cNvSpPr txBox="1"/>
          <p:nvPr/>
        </p:nvSpPr>
        <p:spPr>
          <a:xfrm>
            <a:off x="994403" y="1876317"/>
            <a:ext cx="11050447" cy="7727315"/>
          </a:xfrm>
          <a:prstGeom prst="rect">
            <a:avLst/>
          </a:prstGeom>
        </p:spPr>
        <p:txBody>
          <a:bodyPr lIns="0" tIns="0" rIns="0" bIns="0" rtlCol="0" anchor="t">
            <a:spAutoFit/>
          </a:bodyPr>
          <a:lstStyle/>
          <a:p>
            <a:pPr algn="just">
              <a:lnSpc>
                <a:spcPts val="5079"/>
              </a:lnSpc>
            </a:pPr>
            <a:r>
              <a:rPr lang="en-US" sz="3999" spc="-139">
                <a:solidFill>
                  <a:srgbClr val="000000"/>
                </a:solidFill>
                <a:latin typeface="Times New Roman"/>
                <a:ea typeface="Times New Roman"/>
                <a:cs typeface="Times New Roman"/>
                <a:sym typeface="Times New Roman"/>
              </a:rPr>
              <a:t>User Info:</a:t>
            </a:r>
          </a:p>
          <a:p>
            <a:pPr algn="just">
              <a:lnSpc>
                <a:spcPts val="5079"/>
              </a:lnSpc>
            </a:pPr>
            <a:r>
              <a:rPr lang="en-US" sz="3999" spc="-139">
                <a:solidFill>
                  <a:srgbClr val="000000"/>
                </a:solidFill>
                <a:latin typeface="Times New Roman"/>
                <a:ea typeface="Times New Roman"/>
                <a:cs typeface="Times New Roman"/>
                <a:sym typeface="Times New Roman"/>
              </a:rPr>
              <a:t>  Displays avatar (gender-based), username &amp; email pulled live from Firestore  </a:t>
            </a:r>
          </a:p>
          <a:p>
            <a:pPr algn="just">
              <a:lnSpc>
                <a:spcPts val="5079"/>
              </a:lnSpc>
            </a:pPr>
            <a:endParaRPr lang="en-US" sz="3999" spc="-139">
              <a:solidFill>
                <a:srgbClr val="000000"/>
              </a:solidFill>
              <a:latin typeface="Times New Roman"/>
              <a:ea typeface="Times New Roman"/>
              <a:cs typeface="Times New Roman"/>
              <a:sym typeface="Times New Roman"/>
            </a:endParaRPr>
          </a:p>
          <a:p>
            <a:pPr algn="just">
              <a:lnSpc>
                <a:spcPts val="5079"/>
              </a:lnSpc>
            </a:pPr>
            <a:r>
              <a:rPr lang="en-US" sz="3999" spc="-139">
                <a:solidFill>
                  <a:srgbClr val="000000"/>
                </a:solidFill>
                <a:latin typeface="Times New Roman"/>
                <a:ea typeface="Times New Roman"/>
                <a:cs typeface="Times New Roman"/>
                <a:sym typeface="Times New Roman"/>
              </a:rPr>
              <a:t>Quick List:</a:t>
            </a:r>
          </a:p>
          <a:p>
            <a:pPr algn="just">
              <a:lnSpc>
                <a:spcPts val="5079"/>
              </a:lnSpc>
            </a:pPr>
            <a:r>
              <a:rPr lang="en-US" sz="3999" spc="-139">
                <a:solidFill>
                  <a:srgbClr val="000000"/>
                </a:solidFill>
                <a:latin typeface="Times New Roman"/>
                <a:ea typeface="Times New Roman"/>
                <a:cs typeface="Times New Roman"/>
                <a:sym typeface="Times New Roman"/>
              </a:rPr>
              <a:t>  - Home  </a:t>
            </a:r>
          </a:p>
          <a:p>
            <a:pPr algn="just">
              <a:lnSpc>
                <a:spcPts val="5079"/>
              </a:lnSpc>
            </a:pPr>
            <a:r>
              <a:rPr lang="en-US" sz="3999" spc="-139">
                <a:solidFill>
                  <a:srgbClr val="000000"/>
                </a:solidFill>
                <a:latin typeface="Times New Roman"/>
                <a:ea typeface="Times New Roman"/>
                <a:cs typeface="Times New Roman"/>
                <a:sym typeface="Times New Roman"/>
              </a:rPr>
              <a:t>  - About  </a:t>
            </a:r>
          </a:p>
          <a:p>
            <a:pPr algn="just">
              <a:lnSpc>
                <a:spcPts val="5079"/>
              </a:lnSpc>
            </a:pPr>
            <a:r>
              <a:rPr lang="en-US" sz="3999" spc="-139">
                <a:solidFill>
                  <a:srgbClr val="000000"/>
                </a:solidFill>
                <a:latin typeface="Times New Roman"/>
                <a:ea typeface="Times New Roman"/>
                <a:cs typeface="Times New Roman"/>
                <a:sym typeface="Times New Roman"/>
              </a:rPr>
              <a:t>  - Light / Dark mode  </a:t>
            </a:r>
          </a:p>
          <a:p>
            <a:pPr algn="just">
              <a:lnSpc>
                <a:spcPts val="5079"/>
              </a:lnSpc>
            </a:pPr>
            <a:r>
              <a:rPr lang="en-US" sz="3999" spc="-139">
                <a:solidFill>
                  <a:srgbClr val="000000"/>
                </a:solidFill>
                <a:latin typeface="Times New Roman"/>
                <a:ea typeface="Times New Roman"/>
                <a:cs typeface="Times New Roman"/>
                <a:sym typeface="Times New Roman"/>
              </a:rPr>
              <a:t>  - English / Arabic  </a:t>
            </a:r>
          </a:p>
          <a:p>
            <a:pPr algn="just">
              <a:lnSpc>
                <a:spcPts val="5079"/>
              </a:lnSpc>
            </a:pPr>
            <a:r>
              <a:rPr lang="en-US" sz="3999" spc="-139">
                <a:solidFill>
                  <a:srgbClr val="000000"/>
                </a:solidFill>
                <a:latin typeface="Times New Roman"/>
                <a:ea typeface="Times New Roman"/>
                <a:cs typeface="Times New Roman"/>
                <a:sym typeface="Times New Roman"/>
              </a:rPr>
              <a:t>  - Logout  </a:t>
            </a:r>
          </a:p>
          <a:p>
            <a:pPr algn="just">
              <a:lnSpc>
                <a:spcPts val="5079"/>
              </a:lnSpc>
            </a:pPr>
            <a:endParaRPr lang="en-US" sz="3999" spc="-139">
              <a:solidFill>
                <a:srgbClr val="000000"/>
              </a:solidFill>
              <a:latin typeface="Times New Roman"/>
              <a:ea typeface="Times New Roman"/>
              <a:cs typeface="Times New Roman"/>
              <a:sym typeface="Times New Roman"/>
            </a:endParaRPr>
          </a:p>
          <a:p>
            <a:pPr algn="just">
              <a:lnSpc>
                <a:spcPts val="5079"/>
              </a:lnSpc>
            </a:pPr>
            <a:r>
              <a:rPr lang="en-US" sz="3999" spc="-139">
                <a:solidFill>
                  <a:srgbClr val="000000"/>
                </a:solidFill>
                <a:latin typeface="Times New Roman"/>
                <a:ea typeface="Times New Roman"/>
                <a:cs typeface="Times New Roman"/>
                <a:sym typeface="Times New Roman"/>
              </a:rPr>
              <a:t>Tap any option to go there instantly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761565" y="9699123"/>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2725311" y="1071961"/>
            <a:ext cx="3848296" cy="7614515"/>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523" t="-1245"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9" name="TextBox 19"/>
          <p:cNvSpPr txBox="1"/>
          <p:nvPr/>
        </p:nvSpPr>
        <p:spPr>
          <a:xfrm>
            <a:off x="4307157" y="-34344"/>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Dark Mode </a:t>
            </a:r>
          </a:p>
        </p:txBody>
      </p:sp>
      <p:grpSp>
        <p:nvGrpSpPr>
          <p:cNvPr id="20" name="Group 20"/>
          <p:cNvGrpSpPr>
            <a:grpSpLocks noChangeAspect="1"/>
          </p:cNvGrpSpPr>
          <p:nvPr/>
        </p:nvGrpSpPr>
        <p:grpSpPr>
          <a:xfrm>
            <a:off x="12076725" y="1071961"/>
            <a:ext cx="3848296" cy="7614515"/>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0859" t="-2149" r="-45880"/>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0" name="AutoShape 30"/>
          <p:cNvSpPr/>
          <p:nvPr/>
        </p:nvSpPr>
        <p:spPr>
          <a:xfrm>
            <a:off x="5629123" y="4603490"/>
            <a:ext cx="7454501" cy="0"/>
          </a:xfrm>
          <a:prstGeom prst="line">
            <a:avLst/>
          </a:prstGeom>
          <a:ln w="104775" cap="flat">
            <a:solidFill>
              <a:srgbClr val="727273"/>
            </a:solidFill>
            <a:prstDash val="solid"/>
            <a:headEnd type="arrow" w="med" len="sm"/>
            <a:tailEnd type="arrow" w="med" len="sm"/>
          </a:ln>
        </p:spPr>
      </p:sp>
      <p:sp>
        <p:nvSpPr>
          <p:cNvPr id="31" name="TextBox 31"/>
          <p:cNvSpPr txBox="1"/>
          <p:nvPr/>
        </p:nvSpPr>
        <p:spPr>
          <a:xfrm>
            <a:off x="2111797" y="8743627"/>
            <a:ext cx="14083457" cy="1263015"/>
          </a:xfrm>
          <a:prstGeom prst="rect">
            <a:avLst/>
          </a:prstGeom>
        </p:spPr>
        <p:txBody>
          <a:bodyPr lIns="0" tIns="0" rIns="0" bIns="0" rtlCol="0" anchor="t">
            <a:spAutoFit/>
          </a:bodyPr>
          <a:lstStyle/>
          <a:p>
            <a:pPr algn="ctr">
              <a:lnSpc>
                <a:spcPts val="4679"/>
              </a:lnSpc>
              <a:spcBef>
                <a:spcPct val="0"/>
              </a:spcBef>
            </a:pPr>
            <a:r>
              <a:rPr lang="en-US" sz="3999" spc="-139">
                <a:solidFill>
                  <a:srgbClr val="000000"/>
                </a:solidFill>
                <a:latin typeface="Times New Roman"/>
                <a:ea typeface="Times New Roman"/>
                <a:cs typeface="Times New Roman"/>
                <a:sym typeface="Times New Roman"/>
              </a:rPr>
              <a:t>With </a:t>
            </a:r>
            <a:r>
              <a:rPr lang="en-US" sz="3999" spc="-139">
                <a:solidFill>
                  <a:srgbClr val="FF5757"/>
                </a:solidFill>
                <a:latin typeface="Times New Roman"/>
                <a:ea typeface="Times New Roman"/>
                <a:cs typeface="Times New Roman"/>
                <a:sym typeface="Times New Roman"/>
              </a:rPr>
              <a:t>one click</a:t>
            </a:r>
            <a:r>
              <a:rPr lang="en-US" sz="3999" spc="-139">
                <a:solidFill>
                  <a:srgbClr val="000000"/>
                </a:solidFill>
                <a:latin typeface="Times New Roman"/>
                <a:ea typeface="Times New Roman"/>
                <a:cs typeface="Times New Roman"/>
                <a:sym typeface="Times New Roman"/>
              </a:rPr>
              <a:t>, users can switch between Light and Dark themes, </a:t>
            </a:r>
          </a:p>
          <a:p>
            <a:pPr algn="ctr">
              <a:lnSpc>
                <a:spcPts val="4679"/>
              </a:lnSpc>
              <a:spcBef>
                <a:spcPct val="0"/>
              </a:spcBef>
            </a:pPr>
            <a:r>
              <a:rPr lang="en-US" sz="3999" spc="-139">
                <a:solidFill>
                  <a:srgbClr val="000000"/>
                </a:solidFill>
                <a:latin typeface="Times New Roman"/>
                <a:ea typeface="Times New Roman"/>
                <a:cs typeface="Times New Roman"/>
                <a:sym typeface="Times New Roman"/>
              </a:rPr>
              <a:t>making the app more comfortable to use in different lighting conditions</a:t>
            </a:r>
          </a:p>
        </p:txBody>
      </p:sp>
      <p:sp>
        <p:nvSpPr>
          <p:cNvPr id="32" name="TextBox 31">
            <a:extLst>
              <a:ext uri="{FF2B5EF4-FFF2-40B4-BE49-F238E27FC236}">
                <a16:creationId xmlns:a16="http://schemas.microsoft.com/office/drawing/2014/main" id="{A1D5DA20-B8CC-E03F-15F3-FED5EE664E1A}"/>
              </a:ext>
            </a:extLst>
          </p:cNvPr>
          <p:cNvSpPr txBox="1"/>
          <p:nvPr/>
        </p:nvSpPr>
        <p:spPr>
          <a:xfrm>
            <a:off x="7669817" y="4909433"/>
            <a:ext cx="4679255" cy="492443"/>
          </a:xfrm>
          <a:prstGeom prst="rect">
            <a:avLst/>
          </a:prstGeom>
          <a:noFill/>
        </p:spPr>
        <p:txBody>
          <a:bodyPr wrap="square">
            <a:spAutoFit/>
          </a:bodyPr>
          <a:lstStyle/>
          <a:p>
            <a:r>
              <a:rPr lang="en-US" sz="2600" b="0" i="0" dirty="0" err="1">
                <a:solidFill>
                  <a:srgbClr val="000000"/>
                </a:solidFill>
                <a:effectLst/>
                <a:latin typeface="Times New Roman" panose="02020603050405020304" pitchFamily="18" charset="0"/>
                <a:cs typeface="Times New Roman" panose="02020603050405020304" pitchFamily="18" charset="0"/>
              </a:rPr>
              <a:t>Figuer</a:t>
            </a:r>
            <a:r>
              <a:rPr lang="en-US" sz="2600" b="0" i="0" dirty="0">
                <a:solidFill>
                  <a:srgbClr val="000000"/>
                </a:solidFill>
                <a:effectLst/>
                <a:latin typeface="Times New Roman" panose="02020603050405020304" pitchFamily="18" charset="0"/>
                <a:cs typeface="Times New Roman" panose="02020603050405020304" pitchFamily="18" charset="0"/>
              </a:rPr>
              <a:t> 11 : Dark Mode</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2897807" y="1369277"/>
            <a:ext cx="3814906" cy="7548446"/>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608" t="-1294"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9" name="Group 19"/>
          <p:cNvGrpSpPr>
            <a:grpSpLocks noChangeAspect="1"/>
          </p:cNvGrpSpPr>
          <p:nvPr/>
        </p:nvGrpSpPr>
        <p:grpSpPr>
          <a:xfrm>
            <a:off x="11840501" y="1544360"/>
            <a:ext cx="3793042" cy="7505185"/>
            <a:chOff x="0" y="0"/>
            <a:chExt cx="2620010" cy="5184140"/>
          </a:xfrm>
        </p:grpSpPr>
        <p:sp>
          <p:nvSpPr>
            <p:cNvPr id="20" name="Freeform 2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1" name="Freeform 2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9166" t="-2651" r="-33352"/>
              </a:stretch>
            </a:blipFill>
          </p:spPr>
        </p:sp>
        <p:sp>
          <p:nvSpPr>
            <p:cNvPr id="22" name="Freeform 2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3" name="Freeform 2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4" name="Freeform 2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5" name="Freeform 2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6" name="Freeform 2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7" name="Freeform 2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8" name="Freeform 2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9" name="AutoShape 29"/>
          <p:cNvSpPr/>
          <p:nvPr/>
        </p:nvSpPr>
        <p:spPr>
          <a:xfrm>
            <a:off x="6089546" y="5386705"/>
            <a:ext cx="7029755" cy="0"/>
          </a:xfrm>
          <a:prstGeom prst="line">
            <a:avLst/>
          </a:prstGeom>
          <a:ln w="104775" cap="flat">
            <a:solidFill>
              <a:srgbClr val="000000"/>
            </a:solidFill>
            <a:prstDash val="solid"/>
            <a:headEnd type="arrow" w="med" len="sm"/>
            <a:tailEnd type="arrow" w="med" len="sm"/>
          </a:ln>
        </p:spPr>
      </p:sp>
      <p:sp>
        <p:nvSpPr>
          <p:cNvPr id="30" name="TextBox 30"/>
          <p:cNvSpPr txBox="1"/>
          <p:nvPr/>
        </p:nvSpPr>
        <p:spPr>
          <a:xfrm>
            <a:off x="4307157" y="-34344"/>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Translate</a:t>
            </a:r>
          </a:p>
        </p:txBody>
      </p:sp>
      <p:sp>
        <p:nvSpPr>
          <p:cNvPr id="31" name="TextBox 31"/>
          <p:cNvSpPr txBox="1"/>
          <p:nvPr/>
        </p:nvSpPr>
        <p:spPr>
          <a:xfrm>
            <a:off x="642355" y="9191625"/>
            <a:ext cx="17108702" cy="672465"/>
          </a:xfrm>
          <a:prstGeom prst="rect">
            <a:avLst/>
          </a:prstGeom>
        </p:spPr>
        <p:txBody>
          <a:bodyPr lIns="0" tIns="0" rIns="0" bIns="0" rtlCol="0" anchor="t">
            <a:spAutoFit/>
          </a:bodyPr>
          <a:lstStyle/>
          <a:p>
            <a:pPr algn="ctr">
              <a:lnSpc>
                <a:spcPts val="4679"/>
              </a:lnSpc>
              <a:spcBef>
                <a:spcPct val="0"/>
              </a:spcBef>
            </a:pPr>
            <a:r>
              <a:rPr lang="en-US" sz="3999" spc="-139">
                <a:solidFill>
                  <a:srgbClr val="000000"/>
                </a:solidFill>
                <a:latin typeface="Times New Roman"/>
                <a:ea typeface="Times New Roman"/>
                <a:cs typeface="Times New Roman"/>
                <a:sym typeface="Times New Roman"/>
              </a:rPr>
              <a:t>The app supports Arabic and English, so it's easy for anyone to use.</a:t>
            </a:r>
          </a:p>
        </p:txBody>
      </p:sp>
      <p:sp>
        <p:nvSpPr>
          <p:cNvPr id="33" name="TextBox 32">
            <a:extLst>
              <a:ext uri="{FF2B5EF4-FFF2-40B4-BE49-F238E27FC236}">
                <a16:creationId xmlns:a16="http://schemas.microsoft.com/office/drawing/2014/main" id="{F27834BB-A516-E605-545D-46E1393FFB98}"/>
              </a:ext>
            </a:extLst>
          </p:cNvPr>
          <p:cNvSpPr txBox="1"/>
          <p:nvPr/>
        </p:nvSpPr>
        <p:spPr>
          <a:xfrm>
            <a:off x="7800759" y="5542878"/>
            <a:ext cx="4679255" cy="492443"/>
          </a:xfrm>
          <a:prstGeom prst="rect">
            <a:avLst/>
          </a:prstGeom>
          <a:noFill/>
        </p:spPr>
        <p:txBody>
          <a:bodyPr wrap="square">
            <a:spAutoFit/>
          </a:bodyPr>
          <a:lstStyle/>
          <a:p>
            <a:r>
              <a:rPr lang="en-US" sz="2600" b="0" i="0" dirty="0" err="1">
                <a:solidFill>
                  <a:srgbClr val="000000"/>
                </a:solidFill>
                <a:effectLst/>
                <a:latin typeface="Times New Roman" panose="02020603050405020304" pitchFamily="18" charset="0"/>
                <a:cs typeface="Times New Roman" panose="02020603050405020304" pitchFamily="18" charset="0"/>
              </a:rPr>
              <a:t>Figuer</a:t>
            </a:r>
            <a:r>
              <a:rPr lang="en-US" sz="2600" b="0" i="0" dirty="0">
                <a:solidFill>
                  <a:srgbClr val="000000"/>
                </a:solidFill>
                <a:effectLst/>
                <a:latin typeface="Times New Roman" panose="02020603050405020304" pitchFamily="18" charset="0"/>
                <a:cs typeface="Times New Roman" panose="02020603050405020304" pitchFamily="18" charset="0"/>
              </a:rPr>
              <a:t> 12 :Translate</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2042307" y="1709874"/>
            <a:ext cx="3882714" cy="7682617"/>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59227" t="-15712" r="-47896" b="-4324"/>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1789106" y="2830684"/>
            <a:ext cx="9226266" cy="6146165"/>
          </a:xfrm>
          <a:prstGeom prst="rect">
            <a:avLst/>
          </a:prstGeom>
        </p:spPr>
        <p:txBody>
          <a:bodyPr lIns="0" tIns="0" rIns="0" bIns="0" rtlCol="0" anchor="t">
            <a:spAutoFit/>
          </a:bodyPr>
          <a:lstStyle/>
          <a:p>
            <a:pPr algn="l">
              <a:lnSpc>
                <a:spcPts val="5079"/>
              </a:lnSpc>
            </a:pPr>
            <a:r>
              <a:rPr lang="en-US" sz="3999">
                <a:solidFill>
                  <a:srgbClr val="000000"/>
                </a:solidFill>
                <a:latin typeface="Times New Roman"/>
                <a:ea typeface="Times New Roman"/>
                <a:cs typeface="Times New Roman"/>
                <a:sym typeface="Times New Roman"/>
              </a:rPr>
              <a:t>The app allows users to explore detailed information about each skin condition,  including:</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Symptoms</a:t>
            </a:r>
            <a:r>
              <a:rPr lang="en-US" sz="3999">
                <a:solidFill>
                  <a:srgbClr val="000000"/>
                </a:solidFill>
                <a:latin typeface="Times New Roman"/>
                <a:ea typeface="Times New Roman"/>
                <a:cs typeface="Times New Roman"/>
                <a:sym typeface="Times New Roman"/>
              </a:rPr>
              <a:t>.</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Causes</a:t>
            </a:r>
            <a:r>
              <a:rPr lang="en-US" sz="3999">
                <a:solidFill>
                  <a:srgbClr val="000000"/>
                </a:solidFill>
                <a:latin typeface="Times New Roman"/>
                <a:ea typeface="Times New Roman"/>
                <a:cs typeface="Times New Roman"/>
                <a:sym typeface="Times New Roman"/>
              </a:rPr>
              <a:t>.</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 Prevention.</a:t>
            </a:r>
          </a:p>
          <a:p>
            <a:pPr algn="just">
              <a:lnSpc>
                <a:spcPts val="2679"/>
              </a:lnSpc>
            </a:pPr>
            <a:endParaRPr lang="en-US" sz="3999" b="1">
              <a:solidFill>
                <a:srgbClr val="000000"/>
              </a:solidFill>
              <a:latin typeface="Times New Roman Bold"/>
              <a:ea typeface="Times New Roman Bold"/>
              <a:cs typeface="Times New Roman Bold"/>
              <a:sym typeface="Times New Roman Bold"/>
            </a:endParaRPr>
          </a:p>
          <a:p>
            <a:pPr algn="l">
              <a:lnSpc>
                <a:spcPts val="5079"/>
              </a:lnSpc>
            </a:pPr>
            <a:r>
              <a:rPr lang="en-US" sz="3999">
                <a:solidFill>
                  <a:srgbClr val="000000"/>
                </a:solidFill>
                <a:latin typeface="Times New Roman"/>
                <a:ea typeface="Times New Roman"/>
                <a:cs typeface="Times New Roman"/>
                <a:sym typeface="Times New Roman"/>
              </a:rPr>
              <a:t>This feature ensures users have access to in-depth knowledge to better understand their condition</a:t>
            </a:r>
          </a:p>
        </p:txBody>
      </p:sp>
      <p:sp>
        <p:nvSpPr>
          <p:cNvPr id="24" name="TextBox 24"/>
          <p:cNvSpPr txBox="1"/>
          <p:nvPr/>
        </p:nvSpPr>
        <p:spPr>
          <a:xfrm>
            <a:off x="11748977" y="9495053"/>
            <a:ext cx="4469375" cy="495934"/>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Times New Roman"/>
                <a:ea typeface="Times New Roman"/>
                <a:cs typeface="Times New Roman"/>
                <a:sym typeface="Times New Roman"/>
              </a:rPr>
              <a:t>Figuer</a:t>
            </a:r>
            <a:r>
              <a:rPr lang="en-US" sz="2600" dirty="0">
                <a:solidFill>
                  <a:srgbClr val="000000"/>
                </a:solidFill>
                <a:latin typeface="Times New Roman"/>
                <a:ea typeface="Times New Roman"/>
                <a:cs typeface="Times New Roman"/>
                <a:sym typeface="Times New Roman"/>
              </a:rPr>
              <a:t> 13 : Disease Details </a:t>
            </a:r>
          </a:p>
        </p:txBody>
      </p:sp>
      <p:sp>
        <p:nvSpPr>
          <p:cNvPr id="25" name="TextBox 25"/>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The Diseases Page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p:nvPr/>
        </p:nvGrpSpPr>
        <p:grpSpPr>
          <a:xfrm>
            <a:off x="16303701" y="8984615"/>
            <a:ext cx="786981" cy="786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2" name="Group 12"/>
          <p:cNvGrpSpPr>
            <a:grpSpLocks noChangeAspect="1"/>
          </p:cNvGrpSpPr>
          <p:nvPr/>
        </p:nvGrpSpPr>
        <p:grpSpPr>
          <a:xfrm>
            <a:off x="11342912" y="1289111"/>
            <a:ext cx="3659743" cy="7241431"/>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r="-3954"/>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TextBox 22"/>
          <p:cNvSpPr txBox="1"/>
          <p:nvPr/>
        </p:nvSpPr>
        <p:spPr>
          <a:xfrm>
            <a:off x="1736292" y="-34344"/>
            <a:ext cx="1456740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Upload Your Photo for Diagnosis</a:t>
            </a:r>
          </a:p>
        </p:txBody>
      </p:sp>
      <p:grpSp>
        <p:nvGrpSpPr>
          <p:cNvPr id="23" name="Group 23"/>
          <p:cNvGrpSpPr>
            <a:grpSpLocks noChangeAspect="1"/>
          </p:cNvGrpSpPr>
          <p:nvPr/>
        </p:nvGrpSpPr>
        <p:grpSpPr>
          <a:xfrm>
            <a:off x="3751269" y="1289111"/>
            <a:ext cx="3659743" cy="7241431"/>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894"/>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Freeform 33"/>
          <p:cNvSpPr/>
          <p:nvPr/>
        </p:nvSpPr>
        <p:spPr>
          <a:xfrm>
            <a:off x="6496939" y="7449046"/>
            <a:ext cx="807273" cy="807273"/>
          </a:xfrm>
          <a:custGeom>
            <a:avLst/>
            <a:gdLst/>
            <a:ahLst/>
            <a:cxnLst/>
            <a:rect l="l" t="t" r="r" b="b"/>
            <a:pathLst>
              <a:path w="807273" h="807273">
                <a:moveTo>
                  <a:pt x="0" y="0"/>
                </a:moveTo>
                <a:lnTo>
                  <a:pt x="807273" y="0"/>
                </a:lnTo>
                <a:lnTo>
                  <a:pt x="807273" y="807272"/>
                </a:lnTo>
                <a:lnTo>
                  <a:pt x="0" y="8072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w="104775" cap="rnd">
            <a:solidFill>
              <a:srgbClr val="000000"/>
            </a:solidFill>
            <a:prstDash val="solid"/>
            <a:round/>
          </a:ln>
        </p:spPr>
      </p:sp>
      <p:sp>
        <p:nvSpPr>
          <p:cNvPr id="34" name="AutoShape 34"/>
          <p:cNvSpPr/>
          <p:nvPr/>
        </p:nvSpPr>
        <p:spPr>
          <a:xfrm flipV="1">
            <a:off x="6900576" y="4909826"/>
            <a:ext cx="4442336" cy="2539219"/>
          </a:xfrm>
          <a:prstGeom prst="line">
            <a:avLst/>
          </a:prstGeom>
          <a:ln w="85725" cap="flat">
            <a:solidFill>
              <a:srgbClr val="000000"/>
            </a:solidFill>
            <a:prstDash val="sysDash"/>
            <a:headEnd type="none" w="sm" len="sm"/>
            <a:tailEnd type="arrow" w="med" len="sm"/>
          </a:ln>
        </p:spPr>
      </p:sp>
      <p:sp>
        <p:nvSpPr>
          <p:cNvPr id="35" name="TextBox 35"/>
          <p:cNvSpPr txBox="1"/>
          <p:nvPr/>
        </p:nvSpPr>
        <p:spPr>
          <a:xfrm>
            <a:off x="3860149" y="8511330"/>
            <a:ext cx="10826353" cy="1543050"/>
          </a:xfrm>
          <a:prstGeom prst="rect">
            <a:avLst/>
          </a:prstGeom>
        </p:spPr>
        <p:txBody>
          <a:bodyPr lIns="0" tIns="0" rIns="0" bIns="0" rtlCol="0" anchor="t">
            <a:spAutoFit/>
          </a:bodyPr>
          <a:lstStyle/>
          <a:p>
            <a:pPr algn="ctr">
              <a:lnSpc>
                <a:spcPts val="5999"/>
              </a:lnSpc>
            </a:pPr>
            <a:r>
              <a:rPr lang="en-US" sz="3999">
                <a:solidFill>
                  <a:srgbClr val="000000"/>
                </a:solidFill>
                <a:latin typeface="Times New Roman"/>
                <a:ea typeface="Times New Roman"/>
                <a:cs typeface="Times New Roman"/>
                <a:sym typeface="Times New Roman"/>
              </a:rPr>
              <a:t>Users can upload an image for analysis by either:</a:t>
            </a:r>
          </a:p>
          <a:p>
            <a:pPr algn="l">
              <a:lnSpc>
                <a:spcPts val="5999"/>
              </a:lnSpc>
            </a:pPr>
            <a:r>
              <a:rPr lang="en-US" sz="3999">
                <a:solidFill>
                  <a:srgbClr val="000000"/>
                </a:solidFill>
                <a:latin typeface="Times New Roman"/>
                <a:ea typeface="Times New Roman"/>
                <a:cs typeface="Times New Roman"/>
                <a:sym typeface="Times New Roman"/>
              </a:rPr>
              <a:t>Capturing via camera or selecting from the gallery</a:t>
            </a:r>
          </a:p>
        </p:txBody>
      </p:sp>
      <p:sp>
        <p:nvSpPr>
          <p:cNvPr id="36" name="TextBox 36"/>
          <p:cNvSpPr txBox="1"/>
          <p:nvPr/>
        </p:nvSpPr>
        <p:spPr>
          <a:xfrm>
            <a:off x="7164713" y="7356767"/>
            <a:ext cx="4217227" cy="495915"/>
          </a:xfrm>
          <a:prstGeom prst="rect">
            <a:avLst/>
          </a:prstGeom>
        </p:spPr>
        <p:txBody>
          <a:bodyPr lIns="0" tIns="0" rIns="0" bIns="0" rtlCol="0" anchor="t">
            <a:spAutoFit/>
          </a:bodyPr>
          <a:lstStyle/>
          <a:p>
            <a:pPr algn="ctr">
              <a:lnSpc>
                <a:spcPts val="3641"/>
              </a:lnSpc>
              <a:spcBef>
                <a:spcPct val="0"/>
              </a:spcBef>
            </a:pPr>
            <a:r>
              <a:rPr lang="en-US" sz="2600">
                <a:solidFill>
                  <a:srgbClr val="000000"/>
                </a:solidFill>
                <a:latin typeface="Times New Roman"/>
                <a:ea typeface="Times New Roman"/>
                <a:cs typeface="Times New Roman"/>
                <a:sym typeface="Times New Roman"/>
              </a:rPr>
              <a:t>Figuer 14: Image Upload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2491559" y="1005212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6077810" y="617741"/>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0672978" y="1289111"/>
            <a:ext cx="3766933" cy="7453525"/>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89559" r="-128537"/>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2529344" y="-23104"/>
            <a:ext cx="13758737"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Analyzing the Image for Diagnosis</a:t>
            </a:r>
          </a:p>
        </p:txBody>
      </p:sp>
      <p:grpSp>
        <p:nvGrpSpPr>
          <p:cNvPr id="24" name="Group 24"/>
          <p:cNvGrpSpPr>
            <a:grpSpLocks noChangeAspect="1"/>
          </p:cNvGrpSpPr>
          <p:nvPr/>
        </p:nvGrpSpPr>
        <p:grpSpPr>
          <a:xfrm>
            <a:off x="4224085" y="1240973"/>
            <a:ext cx="3766933" cy="7453525"/>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147" t="-1147"/>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4" name="AutoShape 34"/>
          <p:cNvSpPr/>
          <p:nvPr/>
        </p:nvSpPr>
        <p:spPr>
          <a:xfrm flipV="1">
            <a:off x="7360535" y="5471730"/>
            <a:ext cx="3352614" cy="2397643"/>
          </a:xfrm>
          <a:prstGeom prst="line">
            <a:avLst/>
          </a:prstGeom>
          <a:ln w="85725" cap="flat">
            <a:solidFill>
              <a:srgbClr val="000000"/>
            </a:solidFill>
            <a:prstDash val="sysDash"/>
            <a:headEnd type="none" w="sm" len="sm"/>
            <a:tailEnd type="arrow" w="med" len="sm"/>
          </a:ln>
        </p:spPr>
      </p:sp>
      <p:sp>
        <p:nvSpPr>
          <p:cNvPr id="35" name="Freeform 35"/>
          <p:cNvSpPr/>
          <p:nvPr/>
        </p:nvSpPr>
        <p:spPr>
          <a:xfrm>
            <a:off x="6427900" y="7869374"/>
            <a:ext cx="1307115" cy="522846"/>
          </a:xfrm>
          <a:custGeom>
            <a:avLst/>
            <a:gdLst/>
            <a:ahLst/>
            <a:cxnLst/>
            <a:rect l="l" t="t" r="r" b="b"/>
            <a:pathLst>
              <a:path w="1307115" h="522846">
                <a:moveTo>
                  <a:pt x="0" y="0"/>
                </a:moveTo>
                <a:lnTo>
                  <a:pt x="1307115" y="0"/>
                </a:lnTo>
                <a:lnTo>
                  <a:pt x="1307115" y="522846"/>
                </a:lnTo>
                <a:lnTo>
                  <a:pt x="0" y="52284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6" name="TextBox 36"/>
          <p:cNvSpPr txBox="1"/>
          <p:nvPr/>
        </p:nvSpPr>
        <p:spPr>
          <a:xfrm>
            <a:off x="3433933" y="9339658"/>
            <a:ext cx="11949559" cy="712470"/>
          </a:xfrm>
          <a:prstGeom prst="rect">
            <a:avLst/>
          </a:prstGeom>
        </p:spPr>
        <p:txBody>
          <a:bodyPr lIns="0" tIns="0" rIns="0" bIns="0" rtlCol="0" anchor="t">
            <a:spAutoFit/>
          </a:bodyPr>
          <a:lstStyle/>
          <a:p>
            <a:pPr algn="ctr">
              <a:lnSpc>
                <a:spcPts val="5039"/>
              </a:lnSpc>
              <a:spcBef>
                <a:spcPct val="0"/>
              </a:spcBef>
            </a:pPr>
            <a:r>
              <a:rPr lang="en-US" sz="3999" b="1">
                <a:solidFill>
                  <a:srgbClr val="000000"/>
                </a:solidFill>
                <a:latin typeface="Times New Roman Bold"/>
                <a:ea typeface="Times New Roman Bold"/>
                <a:cs typeface="Times New Roman Bold"/>
                <a:sym typeface="Times New Roman Bold"/>
              </a:rPr>
              <a:t>The app is analyzing the image to diagnose the condition.</a:t>
            </a:r>
          </a:p>
        </p:txBody>
      </p:sp>
      <p:sp>
        <p:nvSpPr>
          <p:cNvPr id="37" name="TextBox 37"/>
          <p:cNvSpPr txBox="1"/>
          <p:nvPr/>
        </p:nvSpPr>
        <p:spPr>
          <a:xfrm>
            <a:off x="6260981" y="8770698"/>
            <a:ext cx="6295463"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15 : Loading &amp; Analysis Page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780214" y="9869697"/>
            <a:ext cx="9144000" cy="0"/>
          </a:xfrm>
          <a:prstGeom prst="line">
            <a:avLst/>
          </a:prstGeom>
          <a:ln w="47625" cap="flat">
            <a:solidFill>
              <a:srgbClr val="004664"/>
            </a:solidFill>
            <a:prstDash val="solid"/>
            <a:headEnd type="none" w="sm" len="sm"/>
            <a:tailEnd type="oval" w="lg" len="lg"/>
          </a:ln>
        </p:spPr>
      </p:sp>
      <p:sp>
        <p:nvSpPr>
          <p:cNvPr id="4" name="AutoShape 4"/>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5" name="Group 5"/>
          <p:cNvGrpSpPr/>
          <p:nvPr/>
        </p:nvGrpSpPr>
        <p:grpSpPr>
          <a:xfrm>
            <a:off x="16781975" y="874395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8" name="Group 8"/>
          <p:cNvGrpSpPr>
            <a:grpSpLocks noChangeAspect="1"/>
          </p:cNvGrpSpPr>
          <p:nvPr/>
        </p:nvGrpSpPr>
        <p:grpSpPr>
          <a:xfrm>
            <a:off x="7690222" y="241881"/>
            <a:ext cx="3451350" cy="682909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1481" t="-1710" r="-85775" b="-1549"/>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8" name="Group 18"/>
          <p:cNvGrpSpPr>
            <a:grpSpLocks noChangeAspect="1"/>
          </p:cNvGrpSpPr>
          <p:nvPr/>
        </p:nvGrpSpPr>
        <p:grpSpPr>
          <a:xfrm>
            <a:off x="12972614" y="1186730"/>
            <a:ext cx="3809360" cy="7537474"/>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936"/>
              </a:stretch>
            </a:blipFill>
          </p:spPr>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8" name="AutoShape 28"/>
          <p:cNvSpPr/>
          <p:nvPr/>
        </p:nvSpPr>
        <p:spPr>
          <a:xfrm>
            <a:off x="11104767" y="3656426"/>
            <a:ext cx="1850412" cy="2243404"/>
          </a:xfrm>
          <a:prstGeom prst="line">
            <a:avLst/>
          </a:prstGeom>
          <a:ln w="76200" cap="flat">
            <a:solidFill>
              <a:srgbClr val="000000"/>
            </a:solidFill>
            <a:prstDash val="solid"/>
            <a:headEnd type="none" w="sm" len="sm"/>
            <a:tailEnd type="arrow" w="med" len="sm"/>
          </a:ln>
        </p:spPr>
      </p:sp>
      <p:sp>
        <p:nvSpPr>
          <p:cNvPr id="29" name="AutoShape 29"/>
          <p:cNvSpPr/>
          <p:nvPr/>
        </p:nvSpPr>
        <p:spPr>
          <a:xfrm flipH="1">
            <a:off x="5574258" y="3656426"/>
            <a:ext cx="2152770" cy="2243404"/>
          </a:xfrm>
          <a:prstGeom prst="line">
            <a:avLst/>
          </a:prstGeom>
          <a:ln w="76200" cap="flat">
            <a:solidFill>
              <a:srgbClr val="000000"/>
            </a:solidFill>
            <a:prstDash val="solid"/>
            <a:headEnd type="none" w="sm" len="sm"/>
            <a:tailEnd type="arrow" w="med" len="sm"/>
          </a:ln>
        </p:spPr>
      </p:sp>
      <p:grpSp>
        <p:nvGrpSpPr>
          <p:cNvPr id="30" name="Group 30"/>
          <p:cNvGrpSpPr>
            <a:grpSpLocks noChangeAspect="1"/>
          </p:cNvGrpSpPr>
          <p:nvPr/>
        </p:nvGrpSpPr>
        <p:grpSpPr>
          <a:xfrm>
            <a:off x="1685031" y="1028700"/>
            <a:ext cx="3889227" cy="7695504"/>
            <a:chOff x="0" y="0"/>
            <a:chExt cx="2620010" cy="5184140"/>
          </a:xfrm>
        </p:grpSpPr>
        <p:sp>
          <p:nvSpPr>
            <p:cNvPr id="31" name="Freeform 3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2" name="Freeform 3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r="-3673"/>
              </a:stretch>
            </a:blipFill>
          </p:spPr>
        </p:sp>
        <p:sp>
          <p:nvSpPr>
            <p:cNvPr id="33" name="Freeform 3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4" name="Freeform 3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5" name="Freeform 3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6" name="Freeform 3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7" name="Freeform 3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8" name="Freeform 3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9" name="Freeform 3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0" name="Group 40"/>
          <p:cNvGrpSpPr/>
          <p:nvPr/>
        </p:nvGrpSpPr>
        <p:grpSpPr>
          <a:xfrm>
            <a:off x="17759673" y="9772650"/>
            <a:ext cx="1056654" cy="1028700"/>
            <a:chOff x="0" y="0"/>
            <a:chExt cx="834887" cy="812800"/>
          </a:xfrm>
        </p:grpSpPr>
        <p:sp>
          <p:nvSpPr>
            <p:cNvPr id="41" name="Freeform 41"/>
            <p:cNvSpPr/>
            <p:nvPr/>
          </p:nvSpPr>
          <p:spPr>
            <a:xfrm>
              <a:off x="0" y="0"/>
              <a:ext cx="834887" cy="812800"/>
            </a:xfrm>
            <a:custGeom>
              <a:avLst/>
              <a:gdLst/>
              <a:ahLst/>
              <a:cxnLst/>
              <a:rect l="l" t="t" r="r" b="b"/>
              <a:pathLst>
                <a:path w="834887" h="812800">
                  <a:moveTo>
                    <a:pt x="417444" y="0"/>
                  </a:moveTo>
                  <a:cubicBezTo>
                    <a:pt x="186896" y="0"/>
                    <a:pt x="0" y="181951"/>
                    <a:pt x="0" y="406400"/>
                  </a:cubicBezTo>
                  <a:cubicBezTo>
                    <a:pt x="0" y="630849"/>
                    <a:pt x="186896" y="812800"/>
                    <a:pt x="417444" y="812800"/>
                  </a:cubicBezTo>
                  <a:cubicBezTo>
                    <a:pt x="647991" y="812800"/>
                    <a:pt x="834887" y="630849"/>
                    <a:pt x="834887" y="406400"/>
                  </a:cubicBezTo>
                  <a:cubicBezTo>
                    <a:pt x="834887" y="181951"/>
                    <a:pt x="647991" y="0"/>
                    <a:pt x="417444" y="0"/>
                  </a:cubicBezTo>
                  <a:close/>
                </a:path>
              </a:pathLst>
            </a:custGeom>
            <a:solidFill>
              <a:srgbClr val="004664"/>
            </a:solidFill>
          </p:spPr>
        </p:sp>
        <p:sp>
          <p:nvSpPr>
            <p:cNvPr id="42" name="TextBox 42"/>
            <p:cNvSpPr txBox="1"/>
            <p:nvPr/>
          </p:nvSpPr>
          <p:spPr>
            <a:xfrm>
              <a:off x="78271" y="28575"/>
              <a:ext cx="678346" cy="708025"/>
            </a:xfrm>
            <a:prstGeom prst="rect">
              <a:avLst/>
            </a:prstGeom>
          </p:spPr>
          <p:txBody>
            <a:bodyPr lIns="50800" tIns="50800" rIns="50800" bIns="50800" rtlCol="0" anchor="ctr"/>
            <a:lstStyle/>
            <a:p>
              <a:pPr algn="ctr">
                <a:lnSpc>
                  <a:spcPts val="3042"/>
                </a:lnSpc>
              </a:pPr>
              <a:endParaRPr/>
            </a:p>
          </p:txBody>
        </p:sp>
      </p:grpSp>
      <p:sp>
        <p:nvSpPr>
          <p:cNvPr id="43" name="TextBox 43"/>
          <p:cNvSpPr txBox="1"/>
          <p:nvPr/>
        </p:nvSpPr>
        <p:spPr>
          <a:xfrm>
            <a:off x="7164713" y="7356767"/>
            <a:ext cx="5111753" cy="495915"/>
          </a:xfrm>
          <a:prstGeom prst="rect">
            <a:avLst/>
          </a:prstGeom>
        </p:spPr>
        <p:txBody>
          <a:bodyPr lIns="0" tIns="0" rIns="0" bIns="0" rtlCol="0" anchor="t">
            <a:spAutoFit/>
          </a:bodyPr>
          <a:lstStyle/>
          <a:p>
            <a:pPr algn="ctr">
              <a:lnSpc>
                <a:spcPts val="3641"/>
              </a:lnSpc>
              <a:spcBef>
                <a:spcPct val="0"/>
              </a:spcBef>
            </a:pPr>
            <a:r>
              <a:rPr lang="en-US" sz="2600">
                <a:solidFill>
                  <a:srgbClr val="000000"/>
                </a:solidFill>
                <a:latin typeface="Times New Roman"/>
                <a:ea typeface="Times New Roman"/>
                <a:cs typeface="Times New Roman"/>
                <a:sym typeface="Times New Roman"/>
              </a:rPr>
              <a:t>Figuer 16: Diagnosis Result page </a:t>
            </a:r>
          </a:p>
        </p:txBody>
      </p:sp>
      <p:sp>
        <p:nvSpPr>
          <p:cNvPr id="44" name="TextBox 44"/>
          <p:cNvSpPr txBox="1"/>
          <p:nvPr/>
        </p:nvSpPr>
        <p:spPr>
          <a:xfrm>
            <a:off x="2051526" y="8772309"/>
            <a:ext cx="14184947" cy="1350645"/>
          </a:xfrm>
          <a:prstGeom prst="rect">
            <a:avLst/>
          </a:prstGeom>
        </p:spPr>
        <p:txBody>
          <a:bodyPr lIns="0" tIns="0" rIns="0" bIns="0" rtlCol="0" anchor="t">
            <a:spAutoFit/>
          </a:bodyPr>
          <a:lstStyle/>
          <a:p>
            <a:pPr algn="ctr">
              <a:lnSpc>
                <a:spcPts val="5039"/>
              </a:lnSpc>
              <a:spcBef>
                <a:spcPct val="0"/>
              </a:spcBef>
            </a:pPr>
            <a:r>
              <a:rPr lang="en-US" sz="3999">
                <a:solidFill>
                  <a:srgbClr val="000000"/>
                </a:solidFill>
                <a:latin typeface="Times New Roman"/>
                <a:ea typeface="Times New Roman"/>
                <a:cs typeface="Times New Roman"/>
                <a:sym typeface="Times New Roman"/>
              </a:rPr>
              <a:t>The image analysis is complete. The system will now begin diagnosing whether the person is ill or not.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2060357" y="1806614"/>
            <a:ext cx="3821611" cy="7561714"/>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751" r="-1048"/>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819827" y="3430858"/>
            <a:ext cx="10907121" cy="4618990"/>
          </a:xfrm>
          <a:prstGeom prst="rect">
            <a:avLst/>
          </a:prstGeom>
        </p:spPr>
        <p:txBody>
          <a:bodyPr lIns="0" tIns="0" rIns="0" bIns="0" rtlCol="0" anchor="t">
            <a:spAutoFit/>
          </a:bodyPr>
          <a:lstStyle/>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system has determined that the person is affected by a condition. </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You can now find hospitals in your governorate by clicking the "Hospitals" button.</a:t>
            </a:r>
          </a:p>
        </p:txBody>
      </p:sp>
      <p:sp>
        <p:nvSpPr>
          <p:cNvPr id="24" name="TextBox 24"/>
          <p:cNvSpPr txBox="1"/>
          <p:nvPr/>
        </p:nvSpPr>
        <p:spPr>
          <a:xfrm>
            <a:off x="10168523" y="9387873"/>
            <a:ext cx="6775915"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17: Find Hospitals Page</a:t>
            </a:r>
          </a:p>
        </p:txBody>
      </p:sp>
      <p:sp>
        <p:nvSpPr>
          <p:cNvPr id="25" name="TextBox 25"/>
          <p:cNvSpPr txBox="1"/>
          <p:nvPr/>
        </p:nvSpPr>
        <p:spPr>
          <a:xfrm>
            <a:off x="3187441" y="383122"/>
            <a:ext cx="12226428" cy="1269187"/>
          </a:xfrm>
          <a:prstGeom prst="rect">
            <a:avLst/>
          </a:prstGeom>
        </p:spPr>
        <p:txBody>
          <a:bodyPr lIns="0" tIns="0" rIns="0" bIns="0" rtlCol="0" anchor="t">
            <a:spAutoFit/>
          </a:bodyPr>
          <a:lstStyle/>
          <a:p>
            <a:pPr algn="ctr">
              <a:lnSpc>
                <a:spcPts val="9059"/>
              </a:lnSpc>
              <a:spcBef>
                <a:spcPct val="0"/>
              </a:spcBef>
            </a:pPr>
            <a:r>
              <a:rPr lang="en-US" sz="7190" b="1">
                <a:solidFill>
                  <a:srgbClr val="00638D"/>
                </a:solidFill>
                <a:latin typeface="Times New Roman Bold"/>
                <a:ea typeface="Times New Roman Bold"/>
                <a:cs typeface="Times New Roman Bold"/>
                <a:sym typeface="Times New Roman Bold"/>
              </a:rPr>
              <a:t>Diagnosis Complete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380141" y="101057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466331" y="9139323"/>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642355" y="2435553"/>
            <a:ext cx="3707559" cy="7336043"/>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729"/>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5056300" y="2435553"/>
            <a:ext cx="3707559" cy="7336043"/>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t="-1215" r="-2171"/>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AutoShape 33"/>
          <p:cNvSpPr/>
          <p:nvPr/>
        </p:nvSpPr>
        <p:spPr>
          <a:xfrm flipV="1">
            <a:off x="2491514" y="6103574"/>
            <a:ext cx="2604324" cy="1060081"/>
          </a:xfrm>
          <a:prstGeom prst="line">
            <a:avLst/>
          </a:prstGeom>
          <a:ln w="76200" cap="flat">
            <a:solidFill>
              <a:srgbClr val="000000"/>
            </a:solidFill>
            <a:prstDash val="solid"/>
            <a:headEnd type="none" w="sm" len="sm"/>
            <a:tailEnd type="arrow" w="med" len="sm"/>
          </a:ln>
        </p:spPr>
      </p:sp>
      <p:sp>
        <p:nvSpPr>
          <p:cNvPr id="34" name="Freeform 34"/>
          <p:cNvSpPr/>
          <p:nvPr/>
        </p:nvSpPr>
        <p:spPr>
          <a:xfrm>
            <a:off x="1882098" y="7163656"/>
            <a:ext cx="1218831" cy="597227"/>
          </a:xfrm>
          <a:custGeom>
            <a:avLst/>
            <a:gdLst/>
            <a:ahLst/>
            <a:cxnLst/>
            <a:rect l="l" t="t" r="r" b="b"/>
            <a:pathLst>
              <a:path w="1218831" h="597227">
                <a:moveTo>
                  <a:pt x="0" y="0"/>
                </a:moveTo>
                <a:lnTo>
                  <a:pt x="1218831" y="0"/>
                </a:lnTo>
                <a:lnTo>
                  <a:pt x="1218831" y="597227"/>
                </a:lnTo>
                <a:lnTo>
                  <a:pt x="0" y="5972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5" name="Group 35"/>
          <p:cNvGrpSpPr>
            <a:grpSpLocks noChangeAspect="1"/>
          </p:cNvGrpSpPr>
          <p:nvPr/>
        </p:nvGrpSpPr>
        <p:grpSpPr>
          <a:xfrm>
            <a:off x="9468709" y="2435553"/>
            <a:ext cx="3707559" cy="7336043"/>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t="-1620" r="-2955"/>
              </a:stretch>
            </a:blipFill>
          </p:spPr>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5" name="Group 45"/>
          <p:cNvGrpSpPr>
            <a:grpSpLocks noChangeAspect="1"/>
          </p:cNvGrpSpPr>
          <p:nvPr/>
        </p:nvGrpSpPr>
        <p:grpSpPr>
          <a:xfrm>
            <a:off x="13881118" y="2574086"/>
            <a:ext cx="3707559" cy="7336043"/>
            <a:chOff x="0" y="0"/>
            <a:chExt cx="2620010" cy="5184140"/>
          </a:xfrm>
        </p:grpSpPr>
        <p:sp>
          <p:nvSpPr>
            <p:cNvPr id="46" name="Freeform 4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7" name="Freeform 4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t="-2025" r="-3437"/>
              </a:stretch>
            </a:blipFill>
          </p:spPr>
        </p:sp>
        <p:sp>
          <p:nvSpPr>
            <p:cNvPr id="48" name="Freeform 4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9" name="Freeform 4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50" name="Freeform 5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1" name="Freeform 5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2" name="Freeform 5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3" name="Freeform 5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4" name="Freeform 5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5" name="TextBox 55"/>
          <p:cNvSpPr txBox="1"/>
          <p:nvPr/>
        </p:nvSpPr>
        <p:spPr>
          <a:xfrm>
            <a:off x="8763859" y="9805354"/>
            <a:ext cx="4719903"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18 : Select hospitals Page</a:t>
            </a:r>
          </a:p>
        </p:txBody>
      </p:sp>
      <p:sp>
        <p:nvSpPr>
          <p:cNvPr id="56" name="TextBox 56"/>
          <p:cNvSpPr txBox="1"/>
          <p:nvPr/>
        </p:nvSpPr>
        <p:spPr>
          <a:xfrm>
            <a:off x="2180924" y="300990"/>
            <a:ext cx="13744096" cy="1988820"/>
          </a:xfrm>
          <a:prstGeom prst="rect">
            <a:avLst/>
          </a:prstGeom>
        </p:spPr>
        <p:txBody>
          <a:bodyPr lIns="0" tIns="0" rIns="0" bIns="0" rtlCol="0" anchor="t">
            <a:spAutoFit/>
          </a:bodyPr>
          <a:lstStyle/>
          <a:p>
            <a:pPr algn="ctr">
              <a:lnSpc>
                <a:spcPts val="5039"/>
              </a:lnSpc>
            </a:pPr>
            <a:r>
              <a:rPr lang="en-US" sz="3999" b="1">
                <a:solidFill>
                  <a:srgbClr val="000000"/>
                </a:solidFill>
                <a:latin typeface="Times New Roman Bold"/>
                <a:ea typeface="Times New Roman Bold"/>
                <a:cs typeface="Times New Roman Bold"/>
                <a:sym typeface="Times New Roman Bold"/>
              </a:rPr>
              <a:t>To find hospitals, click the "Hospitals" button.</a:t>
            </a:r>
          </a:p>
          <a:p>
            <a:pPr algn="ctr">
              <a:lnSpc>
                <a:spcPts val="5039"/>
              </a:lnSpc>
            </a:pPr>
            <a:r>
              <a:rPr lang="en-US" sz="3999" b="1">
                <a:solidFill>
                  <a:srgbClr val="000000"/>
                </a:solidFill>
                <a:latin typeface="Times New Roman Bold"/>
                <a:ea typeface="Times New Roman Bold"/>
                <a:cs typeface="Times New Roman Bold"/>
                <a:sym typeface="Times New Roman Bold"/>
              </a:rPr>
              <a:t> Then, select your governorate </a:t>
            </a:r>
          </a:p>
          <a:p>
            <a:pPr algn="ctr">
              <a:lnSpc>
                <a:spcPts val="503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701256" y="3639074"/>
            <a:ext cx="10885489"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Introduction</a:t>
            </a:r>
          </a:p>
        </p:txBody>
      </p:sp>
      <p:sp>
        <p:nvSpPr>
          <p:cNvPr id="14" name="Freeform 14"/>
          <p:cNvSpPr/>
          <p:nvPr/>
        </p:nvSpPr>
        <p:spPr>
          <a:xfrm>
            <a:off x="3448641" y="4328260"/>
            <a:ext cx="1332924" cy="1332924"/>
          </a:xfrm>
          <a:custGeom>
            <a:avLst/>
            <a:gdLst/>
            <a:ahLst/>
            <a:cxnLst/>
            <a:rect l="l" t="t" r="r" b="b"/>
            <a:pathLst>
              <a:path w="1332924" h="1332924">
                <a:moveTo>
                  <a:pt x="0" y="0"/>
                </a:moveTo>
                <a:lnTo>
                  <a:pt x="1332925" y="0"/>
                </a:lnTo>
                <a:lnTo>
                  <a:pt x="1332925"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448641" y="4521041"/>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380141" y="101057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6972640" y="2574086"/>
            <a:ext cx="3707559" cy="7336043"/>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2025" r="-3569"/>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1748520" y="2574086"/>
            <a:ext cx="3707559" cy="7336043"/>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t="-2025" r="-3437"/>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AutoShape 33"/>
          <p:cNvSpPr/>
          <p:nvPr/>
        </p:nvSpPr>
        <p:spPr>
          <a:xfrm>
            <a:off x="4503405" y="5271586"/>
            <a:ext cx="2325053" cy="0"/>
          </a:xfrm>
          <a:prstGeom prst="line">
            <a:avLst/>
          </a:prstGeom>
          <a:ln w="76200" cap="flat">
            <a:solidFill>
              <a:srgbClr val="000000"/>
            </a:solidFill>
            <a:prstDash val="solid"/>
            <a:headEnd type="none" w="sm" len="sm"/>
            <a:tailEnd type="arrow" w="med" len="sm"/>
          </a:ln>
        </p:spPr>
      </p:sp>
      <p:sp>
        <p:nvSpPr>
          <p:cNvPr id="34" name="Freeform 34"/>
          <p:cNvSpPr/>
          <p:nvPr/>
        </p:nvSpPr>
        <p:spPr>
          <a:xfrm>
            <a:off x="2701195" y="4830045"/>
            <a:ext cx="1802210" cy="883083"/>
          </a:xfrm>
          <a:custGeom>
            <a:avLst/>
            <a:gdLst/>
            <a:ahLst/>
            <a:cxnLst/>
            <a:rect l="l" t="t" r="r" b="b"/>
            <a:pathLst>
              <a:path w="1802210" h="883083">
                <a:moveTo>
                  <a:pt x="0" y="0"/>
                </a:moveTo>
                <a:lnTo>
                  <a:pt x="1802210" y="0"/>
                </a:lnTo>
                <a:lnTo>
                  <a:pt x="1802210" y="883082"/>
                </a:lnTo>
                <a:lnTo>
                  <a:pt x="0" y="88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TextBox 35"/>
          <p:cNvSpPr txBox="1"/>
          <p:nvPr/>
        </p:nvSpPr>
        <p:spPr>
          <a:xfrm>
            <a:off x="642355" y="300990"/>
            <a:ext cx="15282666" cy="2626995"/>
          </a:xfrm>
          <a:prstGeom prst="rect">
            <a:avLst/>
          </a:prstGeom>
        </p:spPr>
        <p:txBody>
          <a:bodyPr lIns="0" tIns="0" rIns="0" bIns="0" rtlCol="0" anchor="t">
            <a:spAutoFit/>
          </a:bodyPr>
          <a:lstStyle/>
          <a:p>
            <a:pPr algn="ctr">
              <a:lnSpc>
                <a:spcPts val="5039"/>
              </a:lnSpc>
            </a:pPr>
            <a:r>
              <a:rPr lang="en-US" sz="3999" b="1">
                <a:solidFill>
                  <a:srgbClr val="000000"/>
                </a:solidFill>
                <a:latin typeface="Times New Roman Bold"/>
                <a:ea typeface="Times New Roman Bold"/>
                <a:cs typeface="Times New Roman Bold"/>
                <a:sym typeface="Times New Roman Bold"/>
              </a:rPr>
              <a:t>Tap "Show Hospitals" to view a list of hospitals along with their addresses.</a:t>
            </a:r>
          </a:p>
          <a:p>
            <a:pPr algn="ctr">
              <a:lnSpc>
                <a:spcPts val="5039"/>
              </a:lnSpc>
            </a:pPr>
            <a:r>
              <a:rPr lang="en-US" sz="3999" b="1">
                <a:solidFill>
                  <a:srgbClr val="000000"/>
                </a:solidFill>
                <a:latin typeface="Times New Roman Bold"/>
                <a:ea typeface="Times New Roman Bold"/>
                <a:cs typeface="Times New Roman Bold"/>
                <a:sym typeface="Times New Roman Bold"/>
              </a:rPr>
              <a:t> Then, tap on any hospital to see its location on the map.</a:t>
            </a:r>
          </a:p>
          <a:p>
            <a:pPr algn="ctr">
              <a:lnSpc>
                <a:spcPts val="503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36" name="Group 36"/>
          <p:cNvGrpSpPr>
            <a:grpSpLocks noChangeAspect="1"/>
          </p:cNvGrpSpPr>
          <p:nvPr/>
        </p:nvGrpSpPr>
        <p:grpSpPr>
          <a:xfrm>
            <a:off x="12194675" y="2435553"/>
            <a:ext cx="3707559" cy="7336043"/>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2815" r="-4571"/>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6" name="TextBox 46"/>
          <p:cNvSpPr txBox="1"/>
          <p:nvPr/>
        </p:nvSpPr>
        <p:spPr>
          <a:xfrm>
            <a:off x="8763859" y="9805354"/>
            <a:ext cx="3832681"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19 : Map Page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0" name="TextBox 10"/>
          <p:cNvSpPr txBox="1"/>
          <p:nvPr/>
        </p:nvSpPr>
        <p:spPr>
          <a:xfrm>
            <a:off x="560104" y="1593849"/>
            <a:ext cx="17280633" cy="7390765"/>
          </a:xfrm>
          <a:prstGeom prst="rect">
            <a:avLst/>
          </a:prstGeom>
        </p:spPr>
        <p:txBody>
          <a:bodyPr lIns="0" tIns="0" rIns="0" bIns="0" rtlCol="0" anchor="t">
            <a:spAutoFit/>
          </a:bodyPr>
          <a:lstStyle/>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Flask API handles receiving an image from the mobile app and diagnosing the skin disease using a trained EfficientNetB0 model.</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image is preprocessed and converted into numerical data suitable for prediction.</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model can detect 8 types of skin diseases and returns the most likely condition along with its confidence score.</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result is sent back to the app in JSON format for easy display.</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This API acts as the smart link between the user interface and the AI model.</a:t>
            </a:r>
          </a:p>
        </p:txBody>
      </p:sp>
      <p:sp>
        <p:nvSpPr>
          <p:cNvPr id="11" name="TextBox 11"/>
          <p:cNvSpPr txBox="1"/>
          <p:nvPr/>
        </p:nvSpPr>
        <p:spPr>
          <a:xfrm>
            <a:off x="1761790" y="383122"/>
            <a:ext cx="13652080" cy="1269187"/>
          </a:xfrm>
          <a:prstGeom prst="rect">
            <a:avLst/>
          </a:prstGeom>
        </p:spPr>
        <p:txBody>
          <a:bodyPr lIns="0" tIns="0" rIns="0" bIns="0" rtlCol="0" anchor="t">
            <a:spAutoFit/>
          </a:bodyPr>
          <a:lstStyle/>
          <a:p>
            <a:pPr algn="ctr">
              <a:lnSpc>
                <a:spcPts val="9059"/>
              </a:lnSpc>
              <a:spcBef>
                <a:spcPct val="0"/>
              </a:spcBef>
            </a:pPr>
            <a:r>
              <a:rPr lang="en-US" sz="7190" b="1">
                <a:solidFill>
                  <a:srgbClr val="00638D"/>
                </a:solidFill>
                <a:latin typeface="Times New Roman Bold"/>
                <a:ea typeface="Times New Roman Bold"/>
                <a:cs typeface="Times New Roman Bold"/>
                <a:sym typeface="Times New Roman Bold"/>
              </a:rPr>
              <a:t>Skin Disease Diagnosis Flask API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7014190" y="3291869"/>
            <a:ext cx="5194250"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Result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5681266" y="3959354"/>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135499" y="4152136"/>
            <a:ext cx="424458"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7296284" y="25461"/>
            <a:ext cx="28726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Result </a:t>
            </a:r>
          </a:p>
        </p:txBody>
      </p:sp>
      <p:pic>
        <p:nvPicPr>
          <p:cNvPr id="24" name="bandicam 2025-06-11 14-42-53-891">
            <a:hlinkClick r:id="" action="ppaction://media"/>
            <a:extLst>
              <a:ext uri="{FF2B5EF4-FFF2-40B4-BE49-F238E27FC236}">
                <a16:creationId xmlns:a16="http://schemas.microsoft.com/office/drawing/2014/main" id="{FBACF735-AA54-1C4D-6D48-88AA1610612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16604" y="1227585"/>
            <a:ext cx="6454791" cy="80684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63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7014190" y="3339811"/>
            <a:ext cx="4660999"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Tools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5681266" y="3959354"/>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135499" y="4152136"/>
            <a:ext cx="424458"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7</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8984615"/>
            <a:ext cx="1573962" cy="15739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5" name="AutoShape 5"/>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Freeform 7"/>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432006" y="4443095"/>
            <a:ext cx="4063852" cy="4541520"/>
          </a:xfrm>
          <a:prstGeom prst="rect">
            <a:avLst/>
          </a:prstGeom>
        </p:spPr>
        <p:txBody>
          <a:bodyPr lIns="0" tIns="0" rIns="0" bIns="0" rtlCol="0" anchor="t">
            <a:spAutoFit/>
          </a:bodyPr>
          <a:lstStyle/>
          <a:p>
            <a:pPr algn="l">
              <a:lnSpc>
                <a:spcPts val="5039"/>
              </a:lnSpc>
            </a:pPr>
            <a:r>
              <a:rPr lang="en-US" sz="3999">
                <a:solidFill>
                  <a:srgbClr val="FFFFFF"/>
                </a:solidFill>
                <a:latin typeface="Times New Roman"/>
                <a:ea typeface="Times New Roman"/>
                <a:cs typeface="Times New Roman"/>
                <a:sym typeface="Times New Roman"/>
              </a:rPr>
              <a:t>  1-Vs Code</a:t>
            </a:r>
          </a:p>
          <a:p>
            <a:pPr algn="l">
              <a:lnSpc>
                <a:spcPts val="5039"/>
              </a:lnSpc>
            </a:pPr>
            <a:r>
              <a:rPr lang="en-US" sz="3999">
                <a:solidFill>
                  <a:srgbClr val="FFFFFF"/>
                </a:solidFill>
                <a:latin typeface="Times New Roman"/>
                <a:ea typeface="Times New Roman"/>
                <a:cs typeface="Times New Roman"/>
                <a:sym typeface="Times New Roman"/>
              </a:rPr>
              <a:t>  2-Anaconda</a:t>
            </a:r>
          </a:p>
          <a:p>
            <a:pPr algn="l">
              <a:lnSpc>
                <a:spcPts val="5039"/>
              </a:lnSpc>
            </a:pPr>
            <a:r>
              <a:rPr lang="en-US" sz="3999">
                <a:solidFill>
                  <a:srgbClr val="FFFFFF"/>
                </a:solidFill>
                <a:latin typeface="Times New Roman"/>
                <a:ea typeface="Times New Roman"/>
                <a:cs typeface="Times New Roman"/>
                <a:sym typeface="Times New Roman"/>
              </a:rPr>
              <a:t>  3-Android studio</a:t>
            </a: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p:txBody>
      </p:sp>
      <p:sp>
        <p:nvSpPr>
          <p:cNvPr id="10" name="TextBox 10"/>
          <p:cNvSpPr txBox="1"/>
          <p:nvPr/>
        </p:nvSpPr>
        <p:spPr>
          <a:xfrm>
            <a:off x="2315251" y="4368389"/>
            <a:ext cx="3202249" cy="3265170"/>
          </a:xfrm>
          <a:prstGeom prst="rect">
            <a:avLst/>
          </a:prstGeom>
        </p:spPr>
        <p:txBody>
          <a:bodyPr lIns="0" tIns="0" rIns="0" bIns="0" rtlCol="0" anchor="t">
            <a:spAutoFit/>
          </a:bodyPr>
          <a:lstStyle/>
          <a:p>
            <a:pPr algn="l">
              <a:lnSpc>
                <a:spcPts val="5039"/>
              </a:lnSpc>
            </a:pPr>
            <a:r>
              <a:rPr lang="en-US" sz="3999">
                <a:solidFill>
                  <a:srgbClr val="FFFFFF"/>
                </a:solidFill>
                <a:latin typeface="Times New Roman"/>
                <a:ea typeface="Times New Roman"/>
                <a:cs typeface="Times New Roman"/>
                <a:sym typeface="Times New Roman"/>
              </a:rPr>
              <a:t>  1-Flutter</a:t>
            </a:r>
          </a:p>
          <a:p>
            <a:pPr algn="l">
              <a:lnSpc>
                <a:spcPts val="5039"/>
              </a:lnSpc>
            </a:pPr>
            <a:r>
              <a:rPr lang="en-US" sz="3999">
                <a:solidFill>
                  <a:srgbClr val="FFFFFF"/>
                </a:solidFill>
                <a:latin typeface="Times New Roman"/>
                <a:ea typeface="Times New Roman"/>
                <a:cs typeface="Times New Roman"/>
                <a:sym typeface="Times New Roman"/>
              </a:rPr>
              <a:t>  2-Dart</a:t>
            </a:r>
          </a:p>
          <a:p>
            <a:pPr algn="l">
              <a:lnSpc>
                <a:spcPts val="5039"/>
              </a:lnSpc>
            </a:pPr>
            <a:r>
              <a:rPr lang="en-US" sz="3999">
                <a:solidFill>
                  <a:srgbClr val="FFFFFF"/>
                </a:solidFill>
                <a:latin typeface="Times New Roman"/>
                <a:ea typeface="Times New Roman"/>
                <a:cs typeface="Times New Roman"/>
                <a:sym typeface="Times New Roman"/>
              </a:rPr>
              <a:t>  3-Firebase</a:t>
            </a:r>
          </a:p>
          <a:p>
            <a:pPr algn="l">
              <a:lnSpc>
                <a:spcPts val="5039"/>
              </a:lnSpc>
            </a:pPr>
            <a:r>
              <a:rPr lang="en-US" sz="3999">
                <a:solidFill>
                  <a:srgbClr val="FFFFFF"/>
                </a:solidFill>
                <a:latin typeface="Times New Roman"/>
                <a:ea typeface="Times New Roman"/>
                <a:cs typeface="Times New Roman"/>
                <a:sym typeface="Times New Roman"/>
              </a:rPr>
              <a:t>  4-Python</a:t>
            </a:r>
          </a:p>
          <a:p>
            <a:pPr algn="l">
              <a:lnSpc>
                <a:spcPts val="5039"/>
              </a:lnSpc>
            </a:pPr>
            <a:endParaRPr lang="en-US" sz="3999">
              <a:solidFill>
                <a:srgbClr val="FFFFFF"/>
              </a:solidFill>
              <a:latin typeface="Times New Roman"/>
              <a:ea typeface="Times New Roman"/>
              <a:cs typeface="Times New Roman"/>
              <a:sym typeface="Times New Roman"/>
            </a:endParaRPr>
          </a:p>
        </p:txBody>
      </p:sp>
      <p:sp>
        <p:nvSpPr>
          <p:cNvPr id="11" name="TextBox 11"/>
          <p:cNvSpPr txBox="1"/>
          <p:nvPr/>
        </p:nvSpPr>
        <p:spPr>
          <a:xfrm>
            <a:off x="4875411" y="31770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Tools</a:t>
            </a:r>
          </a:p>
        </p:txBody>
      </p:sp>
      <p:grpSp>
        <p:nvGrpSpPr>
          <p:cNvPr id="12" name="Group 12"/>
          <p:cNvGrpSpPr/>
          <p:nvPr/>
        </p:nvGrpSpPr>
        <p:grpSpPr>
          <a:xfrm>
            <a:off x="2105466" y="3165852"/>
            <a:ext cx="3871385" cy="5508043"/>
            <a:chOff x="0" y="0"/>
            <a:chExt cx="1136121" cy="1616425"/>
          </a:xfrm>
        </p:grpSpPr>
        <p:sp>
          <p:nvSpPr>
            <p:cNvPr id="13" name="Freeform 13"/>
            <p:cNvSpPr/>
            <p:nvPr/>
          </p:nvSpPr>
          <p:spPr>
            <a:xfrm>
              <a:off x="0" y="0"/>
              <a:ext cx="1136121" cy="1616425"/>
            </a:xfrm>
            <a:custGeom>
              <a:avLst/>
              <a:gdLst/>
              <a:ahLst/>
              <a:cxnLst/>
              <a:rect l="l" t="t" r="r" b="b"/>
              <a:pathLst>
                <a:path w="1136121" h="1616425">
                  <a:moveTo>
                    <a:pt x="101989" y="0"/>
                  </a:moveTo>
                  <a:lnTo>
                    <a:pt x="1034132" y="0"/>
                  </a:lnTo>
                  <a:cubicBezTo>
                    <a:pt x="1090459" y="0"/>
                    <a:pt x="1136121" y="45662"/>
                    <a:pt x="1136121" y="101989"/>
                  </a:cubicBezTo>
                  <a:lnTo>
                    <a:pt x="1136121" y="1514436"/>
                  </a:lnTo>
                  <a:cubicBezTo>
                    <a:pt x="1136121" y="1570763"/>
                    <a:pt x="1090459" y="1616425"/>
                    <a:pt x="1034132" y="1616425"/>
                  </a:cubicBezTo>
                  <a:lnTo>
                    <a:pt x="101989" y="1616425"/>
                  </a:lnTo>
                  <a:cubicBezTo>
                    <a:pt x="74940" y="1616425"/>
                    <a:pt x="48998" y="1605680"/>
                    <a:pt x="29872" y="1586553"/>
                  </a:cubicBezTo>
                  <a:cubicBezTo>
                    <a:pt x="10745" y="1567427"/>
                    <a:pt x="0" y="1541485"/>
                    <a:pt x="0" y="1514436"/>
                  </a:cubicBezTo>
                  <a:lnTo>
                    <a:pt x="0" y="101989"/>
                  </a:lnTo>
                  <a:cubicBezTo>
                    <a:pt x="0" y="45662"/>
                    <a:pt x="45662" y="0"/>
                    <a:pt x="101989" y="0"/>
                  </a:cubicBezTo>
                  <a:close/>
                </a:path>
              </a:pathLst>
            </a:custGeom>
            <a:solidFill>
              <a:srgbClr val="004664"/>
            </a:solidFill>
            <a:ln cap="rnd">
              <a:noFill/>
              <a:prstDash val="solid"/>
              <a:round/>
            </a:ln>
          </p:spPr>
        </p:sp>
        <p:sp>
          <p:nvSpPr>
            <p:cNvPr id="14" name="TextBox 14"/>
            <p:cNvSpPr txBox="1"/>
            <p:nvPr/>
          </p:nvSpPr>
          <p:spPr>
            <a:xfrm>
              <a:off x="0" y="-47625"/>
              <a:ext cx="1136121" cy="1664050"/>
            </a:xfrm>
            <a:prstGeom prst="rect">
              <a:avLst/>
            </a:prstGeom>
          </p:spPr>
          <p:txBody>
            <a:bodyPr lIns="68386" tIns="68386" rIns="68386" bIns="68386" rtlCol="0" anchor="ctr"/>
            <a:lstStyle/>
            <a:p>
              <a:pPr marL="0" lvl="0" indent="0" algn="ctr">
                <a:lnSpc>
                  <a:spcPts val="3486"/>
                </a:lnSpc>
                <a:spcBef>
                  <a:spcPct val="0"/>
                </a:spcBef>
              </a:pPr>
              <a:endParaRP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Flutter</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Dart</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Firebase</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Python</a:t>
              </a:r>
            </a:p>
            <a:p>
              <a:pPr marL="643381" lvl="1" indent="-321691" algn="l">
                <a:lnSpc>
                  <a:spcPts val="6228"/>
                </a:lnSpc>
                <a:spcBef>
                  <a:spcPct val="0"/>
                </a:spcBef>
                <a:buAutoNum type="arabicPeriod"/>
              </a:pPr>
              <a:r>
                <a:rPr lang="en-US" sz="2979" u="none" strike="noStrike" spc="148">
                  <a:solidFill>
                    <a:srgbClr val="FFFFFF"/>
                  </a:solidFill>
                  <a:latin typeface="Times New Roman"/>
                  <a:ea typeface="Times New Roman"/>
                  <a:cs typeface="Times New Roman"/>
                  <a:sym typeface="Times New Roman"/>
                </a:rPr>
                <a:t>Flask</a:t>
              </a:r>
            </a:p>
            <a:p>
              <a:pPr marL="0" lvl="0" indent="0" algn="ctr">
                <a:lnSpc>
                  <a:spcPts val="3486"/>
                </a:lnSpc>
                <a:spcBef>
                  <a:spcPct val="0"/>
                </a:spcBef>
              </a:pPr>
              <a:endParaRPr lang="en-US" sz="2979" u="none" strike="noStrike" spc="148">
                <a:solidFill>
                  <a:srgbClr val="FFFFFF"/>
                </a:solidFill>
                <a:latin typeface="Times New Roman"/>
                <a:ea typeface="Times New Roman"/>
                <a:cs typeface="Times New Roman"/>
                <a:sym typeface="Times New Roman"/>
              </a:endParaRPr>
            </a:p>
            <a:p>
              <a:pPr marL="0" lvl="0" indent="0" algn="ctr">
                <a:lnSpc>
                  <a:spcPts val="3486"/>
                </a:lnSpc>
                <a:spcBef>
                  <a:spcPct val="0"/>
                </a:spcBef>
              </a:pPr>
              <a:endParaRPr lang="en-US" sz="2979" u="none" strike="noStrike" spc="148">
                <a:solidFill>
                  <a:srgbClr val="FFFFFF"/>
                </a:solidFill>
                <a:latin typeface="Times New Roman"/>
                <a:ea typeface="Times New Roman"/>
                <a:cs typeface="Times New Roman"/>
                <a:sym typeface="Times New Roman"/>
              </a:endParaRPr>
            </a:p>
          </p:txBody>
        </p:sp>
      </p:grpSp>
      <p:grpSp>
        <p:nvGrpSpPr>
          <p:cNvPr id="15" name="Group 15"/>
          <p:cNvGrpSpPr/>
          <p:nvPr/>
        </p:nvGrpSpPr>
        <p:grpSpPr>
          <a:xfrm>
            <a:off x="6928833" y="5143500"/>
            <a:ext cx="4649540" cy="4069224"/>
            <a:chOff x="0" y="0"/>
            <a:chExt cx="1364483" cy="1194180"/>
          </a:xfrm>
        </p:grpSpPr>
        <p:sp>
          <p:nvSpPr>
            <p:cNvPr id="16" name="Freeform 16"/>
            <p:cNvSpPr/>
            <p:nvPr/>
          </p:nvSpPr>
          <p:spPr>
            <a:xfrm>
              <a:off x="0" y="0"/>
              <a:ext cx="1364483" cy="1194180"/>
            </a:xfrm>
            <a:custGeom>
              <a:avLst/>
              <a:gdLst/>
              <a:ahLst/>
              <a:cxnLst/>
              <a:rect l="l" t="t" r="r" b="b"/>
              <a:pathLst>
                <a:path w="1364483" h="1194180">
                  <a:moveTo>
                    <a:pt x="84920" y="0"/>
                  </a:moveTo>
                  <a:lnTo>
                    <a:pt x="1279564" y="0"/>
                  </a:lnTo>
                  <a:cubicBezTo>
                    <a:pt x="1326464" y="0"/>
                    <a:pt x="1364483" y="38020"/>
                    <a:pt x="1364483" y="84920"/>
                  </a:cubicBezTo>
                  <a:lnTo>
                    <a:pt x="1364483" y="1109261"/>
                  </a:lnTo>
                  <a:cubicBezTo>
                    <a:pt x="1364483" y="1156161"/>
                    <a:pt x="1326464" y="1194180"/>
                    <a:pt x="1279564" y="1194180"/>
                  </a:cubicBezTo>
                  <a:lnTo>
                    <a:pt x="84920" y="1194180"/>
                  </a:lnTo>
                  <a:cubicBezTo>
                    <a:pt x="62398" y="1194180"/>
                    <a:pt x="40798" y="1185234"/>
                    <a:pt x="24872" y="1169308"/>
                  </a:cubicBezTo>
                  <a:cubicBezTo>
                    <a:pt x="8947" y="1153382"/>
                    <a:pt x="0" y="1131783"/>
                    <a:pt x="0" y="1109261"/>
                  </a:cubicBezTo>
                  <a:lnTo>
                    <a:pt x="0" y="84920"/>
                  </a:lnTo>
                  <a:cubicBezTo>
                    <a:pt x="0" y="38020"/>
                    <a:pt x="38020" y="0"/>
                    <a:pt x="84920" y="0"/>
                  </a:cubicBezTo>
                  <a:close/>
                </a:path>
              </a:pathLst>
            </a:custGeom>
            <a:solidFill>
              <a:srgbClr val="004664"/>
            </a:solidFill>
            <a:ln cap="rnd">
              <a:noFill/>
              <a:prstDash val="solid"/>
              <a:round/>
            </a:ln>
          </p:spPr>
        </p:sp>
        <p:sp>
          <p:nvSpPr>
            <p:cNvPr id="17" name="TextBox 17"/>
            <p:cNvSpPr txBox="1"/>
            <p:nvPr/>
          </p:nvSpPr>
          <p:spPr>
            <a:xfrm>
              <a:off x="0" y="-57150"/>
              <a:ext cx="1364483" cy="1251330"/>
            </a:xfrm>
            <a:prstGeom prst="rect">
              <a:avLst/>
            </a:prstGeom>
          </p:spPr>
          <p:txBody>
            <a:bodyPr lIns="68386" tIns="68386" rIns="68386" bIns="68386" rtlCol="0" anchor="ctr"/>
            <a:lstStyle/>
            <a:p>
              <a:pPr marL="0" lvl="0" indent="0" algn="ctr">
                <a:lnSpc>
                  <a:spcPts val="3509"/>
                </a:lnSpc>
                <a:spcBef>
                  <a:spcPct val="0"/>
                </a:spcBef>
              </a:pPr>
              <a:endParaRPr/>
            </a:p>
            <a:p>
              <a:pPr marL="647700" lvl="1" indent="-323850" algn="l">
                <a:lnSpc>
                  <a:spcPts val="6270"/>
                </a:lnSpc>
                <a:spcBef>
                  <a:spcPct val="0"/>
                </a:spcBef>
                <a:buAutoNum type="arabicPeriod"/>
              </a:pPr>
              <a:r>
                <a:rPr lang="en-US" sz="3000" u="none" strike="noStrike" spc="150">
                  <a:solidFill>
                    <a:srgbClr val="FFFFFF"/>
                  </a:solidFill>
                  <a:latin typeface="Times New Roman"/>
                  <a:ea typeface="Times New Roman"/>
                  <a:cs typeface="Times New Roman"/>
                  <a:sym typeface="Times New Roman"/>
                </a:rPr>
                <a:t>Vs Code</a:t>
              </a:r>
            </a:p>
            <a:p>
              <a:pPr marL="647700" lvl="1" indent="-323850" algn="l">
                <a:lnSpc>
                  <a:spcPts val="6270"/>
                </a:lnSpc>
                <a:spcBef>
                  <a:spcPct val="0"/>
                </a:spcBef>
                <a:buAutoNum type="arabicPeriod"/>
              </a:pPr>
              <a:r>
                <a:rPr lang="en-US" sz="3000" u="none" strike="noStrike" spc="150">
                  <a:solidFill>
                    <a:srgbClr val="FFFFFF"/>
                  </a:solidFill>
                  <a:latin typeface="Times New Roman"/>
                  <a:ea typeface="Times New Roman"/>
                  <a:cs typeface="Times New Roman"/>
                  <a:sym typeface="Times New Roman"/>
                </a:rPr>
                <a:t> Anaconda</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Android studio</a:t>
              </a: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p:txBody>
        </p:sp>
      </p:grpSp>
      <p:grpSp>
        <p:nvGrpSpPr>
          <p:cNvPr id="18" name="Group 18"/>
          <p:cNvGrpSpPr/>
          <p:nvPr/>
        </p:nvGrpSpPr>
        <p:grpSpPr>
          <a:xfrm>
            <a:off x="12443037" y="3117761"/>
            <a:ext cx="4428304" cy="6299545"/>
            <a:chOff x="0" y="0"/>
            <a:chExt cx="1299558" cy="1848704"/>
          </a:xfrm>
        </p:grpSpPr>
        <p:sp>
          <p:nvSpPr>
            <p:cNvPr id="19" name="Freeform 19"/>
            <p:cNvSpPr/>
            <p:nvPr/>
          </p:nvSpPr>
          <p:spPr>
            <a:xfrm>
              <a:off x="0" y="0"/>
              <a:ext cx="1299558" cy="1848704"/>
            </a:xfrm>
            <a:custGeom>
              <a:avLst/>
              <a:gdLst/>
              <a:ahLst/>
              <a:cxnLst/>
              <a:rect l="l" t="t" r="r" b="b"/>
              <a:pathLst>
                <a:path w="1299558" h="1848704">
                  <a:moveTo>
                    <a:pt x="89162" y="0"/>
                  </a:moveTo>
                  <a:lnTo>
                    <a:pt x="1210396" y="0"/>
                  </a:lnTo>
                  <a:cubicBezTo>
                    <a:pt x="1234043" y="0"/>
                    <a:pt x="1256722" y="9394"/>
                    <a:pt x="1273443" y="26115"/>
                  </a:cubicBezTo>
                  <a:cubicBezTo>
                    <a:pt x="1290164" y="42836"/>
                    <a:pt x="1299558" y="65515"/>
                    <a:pt x="1299558" y="89162"/>
                  </a:cubicBezTo>
                  <a:lnTo>
                    <a:pt x="1299558" y="1759542"/>
                  </a:lnTo>
                  <a:cubicBezTo>
                    <a:pt x="1299558" y="1808785"/>
                    <a:pt x="1259639" y="1848704"/>
                    <a:pt x="1210396" y="1848704"/>
                  </a:cubicBezTo>
                  <a:lnTo>
                    <a:pt x="89162" y="1848704"/>
                  </a:lnTo>
                  <a:cubicBezTo>
                    <a:pt x="39919" y="1848704"/>
                    <a:pt x="0" y="1808785"/>
                    <a:pt x="0" y="1759542"/>
                  </a:cubicBezTo>
                  <a:lnTo>
                    <a:pt x="0" y="89162"/>
                  </a:lnTo>
                  <a:cubicBezTo>
                    <a:pt x="0" y="39919"/>
                    <a:pt x="39919" y="0"/>
                    <a:pt x="89162" y="0"/>
                  </a:cubicBezTo>
                  <a:close/>
                </a:path>
              </a:pathLst>
            </a:custGeom>
            <a:solidFill>
              <a:srgbClr val="004664"/>
            </a:solidFill>
            <a:ln cap="rnd">
              <a:noFill/>
              <a:prstDash val="solid"/>
              <a:round/>
            </a:ln>
          </p:spPr>
        </p:sp>
        <p:sp>
          <p:nvSpPr>
            <p:cNvPr id="20" name="TextBox 20"/>
            <p:cNvSpPr txBox="1"/>
            <p:nvPr/>
          </p:nvSpPr>
          <p:spPr>
            <a:xfrm>
              <a:off x="0" y="-57150"/>
              <a:ext cx="1299558" cy="1905854"/>
            </a:xfrm>
            <a:prstGeom prst="rect">
              <a:avLst/>
            </a:prstGeom>
          </p:spPr>
          <p:txBody>
            <a:bodyPr lIns="68386" tIns="68386" rIns="68386" bIns="68386" rtlCol="0" anchor="ctr"/>
            <a:lstStyle/>
            <a:p>
              <a:pPr marL="0" lvl="0" indent="0" algn="ctr">
                <a:lnSpc>
                  <a:spcPts val="3509"/>
                </a:lnSpc>
                <a:spcBef>
                  <a:spcPct val="0"/>
                </a:spcBef>
              </a:pPr>
              <a:endParaRP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Tensorflow</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Efficientnet</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ResNet50</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VGG16</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InceptionV3</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MobileNet </a:t>
              </a: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p:txBody>
        </p:sp>
      </p:grpSp>
      <p:sp>
        <p:nvSpPr>
          <p:cNvPr id="21" name="TextBox 21"/>
          <p:cNvSpPr txBox="1"/>
          <p:nvPr/>
        </p:nvSpPr>
        <p:spPr>
          <a:xfrm>
            <a:off x="13036451" y="769087"/>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Libraries</a:t>
            </a:r>
          </a:p>
        </p:txBody>
      </p:sp>
      <p:sp>
        <p:nvSpPr>
          <p:cNvPr id="22" name="AutoShape 22"/>
          <p:cNvSpPr/>
          <p:nvPr/>
        </p:nvSpPr>
        <p:spPr>
          <a:xfrm flipH="1">
            <a:off x="14657189" y="1607177"/>
            <a:ext cx="0" cy="1510584"/>
          </a:xfrm>
          <a:prstGeom prst="line">
            <a:avLst/>
          </a:prstGeom>
          <a:ln w="38100" cap="flat">
            <a:solidFill>
              <a:srgbClr val="004664"/>
            </a:solidFill>
            <a:prstDash val="solid"/>
            <a:headEnd type="none" w="sm" len="sm"/>
            <a:tailEnd type="arrow" w="med" len="sm"/>
          </a:ln>
        </p:spPr>
      </p:sp>
      <p:sp>
        <p:nvSpPr>
          <p:cNvPr id="23" name="TextBox 23"/>
          <p:cNvSpPr txBox="1"/>
          <p:nvPr/>
        </p:nvSpPr>
        <p:spPr>
          <a:xfrm>
            <a:off x="7632865" y="2655853"/>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Tools</a:t>
            </a:r>
          </a:p>
        </p:txBody>
      </p:sp>
      <p:sp>
        <p:nvSpPr>
          <p:cNvPr id="24" name="AutoShape 24"/>
          <p:cNvSpPr/>
          <p:nvPr/>
        </p:nvSpPr>
        <p:spPr>
          <a:xfrm>
            <a:off x="9253603" y="3493944"/>
            <a:ext cx="0" cy="1649556"/>
          </a:xfrm>
          <a:prstGeom prst="line">
            <a:avLst/>
          </a:prstGeom>
          <a:ln w="38100" cap="flat">
            <a:solidFill>
              <a:srgbClr val="004664"/>
            </a:solidFill>
            <a:prstDash val="solid"/>
            <a:headEnd type="none" w="sm" len="sm"/>
            <a:tailEnd type="arrow" w="med" len="sm"/>
          </a:ln>
        </p:spPr>
      </p:sp>
      <p:sp>
        <p:nvSpPr>
          <p:cNvPr id="25" name="TextBox 25"/>
          <p:cNvSpPr txBox="1"/>
          <p:nvPr/>
        </p:nvSpPr>
        <p:spPr>
          <a:xfrm>
            <a:off x="2420421" y="769087"/>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Technologies</a:t>
            </a:r>
          </a:p>
        </p:txBody>
      </p:sp>
      <p:sp>
        <p:nvSpPr>
          <p:cNvPr id="26" name="AutoShape 26"/>
          <p:cNvSpPr/>
          <p:nvPr/>
        </p:nvSpPr>
        <p:spPr>
          <a:xfrm flipH="1">
            <a:off x="4022108" y="1607177"/>
            <a:ext cx="19050" cy="1558674"/>
          </a:xfrm>
          <a:prstGeom prst="line">
            <a:avLst/>
          </a:prstGeom>
          <a:ln w="38100" cap="flat">
            <a:solidFill>
              <a:srgbClr val="004664"/>
            </a:solidFill>
            <a:prstDash val="solid"/>
            <a:headEnd type="none" w="sm" len="sm"/>
            <a:tailEnd type="arrow" w="med" len="sm"/>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1428702" y="3660775"/>
            <a:ext cx="16054635"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Conclusion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53313" y="415607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753313" y="434885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8</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875411" y="-34344"/>
            <a:ext cx="8537178" cy="280501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Conclusion</a:t>
            </a:r>
          </a:p>
          <a:p>
            <a:pPr algn="ctr">
              <a:lnSpc>
                <a:spcPts val="11469"/>
              </a:lnSpc>
            </a:pPr>
            <a:endParaRPr lang="en-US" sz="7190" b="1">
              <a:solidFill>
                <a:srgbClr val="00638D"/>
              </a:solidFill>
              <a:latin typeface="Times New Roman Bold"/>
              <a:ea typeface="Times New Roman Bold"/>
              <a:cs typeface="Times New Roman Bold"/>
              <a:sym typeface="Times New Roman Bold"/>
            </a:endParaRPr>
          </a:p>
        </p:txBody>
      </p:sp>
      <p:sp>
        <p:nvSpPr>
          <p:cNvPr id="12" name="TextBox 12"/>
          <p:cNvSpPr txBox="1"/>
          <p:nvPr/>
        </p:nvSpPr>
        <p:spPr>
          <a:xfrm>
            <a:off x="1428702" y="1260536"/>
            <a:ext cx="16411468" cy="8781415"/>
          </a:xfrm>
          <a:prstGeom prst="rect">
            <a:avLst/>
          </a:prstGeom>
        </p:spPr>
        <p:txBody>
          <a:bodyPr lIns="0" tIns="0" rIns="0" bIns="0" rtlCol="0" anchor="t">
            <a:spAutoFit/>
          </a:bodyPr>
          <a:lstStyle/>
          <a:p>
            <a:pPr algn="l">
              <a:lnSpc>
                <a:spcPts val="4279"/>
              </a:lnSpc>
            </a:pPr>
            <a:r>
              <a:rPr lang="en-US" sz="3999">
                <a:solidFill>
                  <a:srgbClr val="000000"/>
                </a:solidFill>
                <a:latin typeface="Times New Roman"/>
                <a:ea typeface="Times New Roman"/>
                <a:cs typeface="Times New Roman"/>
                <a:sym typeface="Times New Roman"/>
              </a:rPr>
              <a:t>•In conclusion, this project aims to enhance the early detection and</a:t>
            </a:r>
          </a:p>
          <a:p>
            <a:pPr algn="l">
              <a:lnSpc>
                <a:spcPts val="4279"/>
              </a:lnSpc>
            </a:pPr>
            <a:r>
              <a:rPr lang="en-US" sz="3999">
                <a:solidFill>
                  <a:srgbClr val="000000"/>
                </a:solidFill>
                <a:latin typeface="Times New Roman"/>
                <a:ea typeface="Times New Roman"/>
                <a:cs typeface="Times New Roman"/>
                <a:sym typeface="Times New Roman"/>
              </a:rPr>
              <a:t> diagnosis of dermatological diseases by using advanced technology. </a:t>
            </a:r>
          </a:p>
          <a:p>
            <a:pPr algn="l">
              <a:lnSpc>
                <a:spcPts val="4279"/>
              </a:lnSpc>
            </a:pPr>
            <a:endParaRPr lang="en-US" sz="3999">
              <a:solidFill>
                <a:srgbClr val="000000"/>
              </a:solidFill>
              <a:latin typeface="Times New Roman"/>
              <a:ea typeface="Times New Roman"/>
              <a:cs typeface="Times New Roman"/>
              <a:sym typeface="Times New Roman"/>
            </a:endParaRPr>
          </a:p>
          <a:p>
            <a:pPr algn="l">
              <a:lnSpc>
                <a:spcPts val="4279"/>
              </a:lnSpc>
            </a:pPr>
            <a:r>
              <a:rPr lang="en-US" sz="3999">
                <a:solidFill>
                  <a:srgbClr val="000000"/>
                </a:solidFill>
                <a:latin typeface="Times New Roman"/>
                <a:ea typeface="Times New Roman"/>
                <a:cs typeface="Times New Roman"/>
                <a:sym typeface="Times New Roman"/>
              </a:rPr>
              <a:t>•This project focus is not only on identifying skin conditions but also on providing actionable preventive measures that can help in reducing the spread of diseases.</a:t>
            </a:r>
          </a:p>
          <a:p>
            <a:pPr algn="l">
              <a:lnSpc>
                <a:spcPts val="4279"/>
              </a:lnSpc>
            </a:pPr>
            <a:endParaRPr lang="en-US" sz="3999">
              <a:solidFill>
                <a:srgbClr val="000000"/>
              </a:solidFill>
              <a:latin typeface="Times New Roman"/>
              <a:ea typeface="Times New Roman"/>
              <a:cs typeface="Times New Roman"/>
              <a:sym typeface="Times New Roman"/>
            </a:endParaRPr>
          </a:p>
          <a:p>
            <a:pPr algn="l">
              <a:lnSpc>
                <a:spcPts val="4279"/>
              </a:lnSpc>
            </a:pPr>
            <a:r>
              <a:rPr lang="en-US" sz="3999">
                <a:solidFill>
                  <a:srgbClr val="000000"/>
                </a:solidFill>
                <a:latin typeface="Times New Roman"/>
                <a:ea typeface="Times New Roman"/>
                <a:cs typeface="Times New Roman"/>
                <a:sym typeface="Times New Roman"/>
              </a:rPr>
              <a:t>• By offering a reliable tool for early diagnosis, we aim to empower </a:t>
            </a:r>
          </a:p>
          <a:p>
            <a:pPr algn="l">
              <a:lnSpc>
                <a:spcPts val="4279"/>
              </a:lnSpc>
            </a:pPr>
            <a:r>
              <a:rPr lang="en-US" sz="3999">
                <a:solidFill>
                  <a:srgbClr val="000000"/>
                </a:solidFill>
                <a:latin typeface="Times New Roman"/>
                <a:ea typeface="Times New Roman"/>
                <a:cs typeface="Times New Roman"/>
                <a:sym typeface="Times New Roman"/>
              </a:rPr>
              <a:t>individuals with the knowledge to take timely actions in managing their health.</a:t>
            </a:r>
          </a:p>
          <a:p>
            <a:pPr algn="l">
              <a:lnSpc>
                <a:spcPts val="4279"/>
              </a:lnSpc>
            </a:pPr>
            <a:endParaRPr lang="en-US" sz="3999">
              <a:solidFill>
                <a:srgbClr val="000000"/>
              </a:solidFill>
              <a:latin typeface="Times New Roman"/>
              <a:ea typeface="Times New Roman"/>
              <a:cs typeface="Times New Roman"/>
              <a:sym typeface="Times New Roman"/>
            </a:endParaRPr>
          </a:p>
          <a:p>
            <a:pPr algn="l">
              <a:lnSpc>
                <a:spcPts val="4279"/>
              </a:lnSpc>
            </a:pPr>
            <a:r>
              <a:rPr lang="en-US" sz="3999">
                <a:solidFill>
                  <a:srgbClr val="000000"/>
                </a:solidFill>
                <a:latin typeface="Times New Roman"/>
                <a:ea typeface="Times New Roman"/>
                <a:cs typeface="Times New Roman"/>
                <a:sym typeface="Times New Roman"/>
              </a:rPr>
              <a:t> •Through the integration of deep learning, this project highlights the potential of technology to improve healthcare outcomes and provide accessible solutions for better skin disease prevention and management.</a:t>
            </a:r>
          </a:p>
          <a:p>
            <a:pPr algn="l">
              <a:lnSpc>
                <a:spcPts val="4279"/>
              </a:lnSpc>
            </a:pPr>
            <a:endParaRPr lang="en-US" sz="3999">
              <a:solidFill>
                <a:srgbClr val="000000"/>
              </a:solidFill>
              <a:latin typeface="Times New Roman"/>
              <a:ea typeface="Times New Roman"/>
              <a:cs typeface="Times New Roman"/>
              <a:sym typeface="Times New Roman"/>
            </a:endParaRPr>
          </a:p>
          <a:p>
            <a:pPr algn="l">
              <a:lnSpc>
                <a:spcPts val="4279"/>
              </a:lnSpc>
            </a:pPr>
            <a:endParaRPr lang="en-US" sz="3999">
              <a:solidFill>
                <a:srgbClr val="000000"/>
              </a:solidFill>
              <a:latin typeface="Times New Roman"/>
              <a:ea typeface="Times New Roman"/>
              <a:cs typeface="Times New Roman"/>
              <a:sym typeface="Times New Roman"/>
            </a:endParaRPr>
          </a:p>
        </p:txBody>
      </p:sp>
      <p:sp>
        <p:nvSpPr>
          <p:cNvPr id="13" name="Freeform 1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1428702" y="3660775"/>
            <a:ext cx="16054635"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Future Work</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53313" y="415607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753313" y="434885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408272" y="94518"/>
            <a:ext cx="8537178" cy="1554040"/>
          </a:xfrm>
          <a:prstGeom prst="rect">
            <a:avLst/>
          </a:prstGeom>
        </p:spPr>
        <p:txBody>
          <a:bodyPr lIns="0" tIns="0" rIns="0" bIns="0" rtlCol="0" anchor="t">
            <a:spAutoFit/>
          </a:bodyPr>
          <a:lstStyle/>
          <a:p>
            <a:pPr algn="ctr">
              <a:lnSpc>
                <a:spcPts val="11469"/>
              </a:lnSpc>
            </a:pPr>
            <a:r>
              <a:rPr lang="en-US" sz="8192" b="1">
                <a:solidFill>
                  <a:srgbClr val="00638D"/>
                </a:solidFill>
                <a:latin typeface="Times New Roman Bold"/>
                <a:ea typeface="Times New Roman Bold"/>
                <a:cs typeface="Times New Roman Bold"/>
                <a:sym typeface="Times New Roman Bold"/>
              </a:rPr>
              <a:t>Future Work</a:t>
            </a:r>
          </a:p>
        </p:txBody>
      </p:sp>
      <p:sp>
        <p:nvSpPr>
          <p:cNvPr id="12" name="TextBox 12"/>
          <p:cNvSpPr txBox="1"/>
          <p:nvPr/>
        </p:nvSpPr>
        <p:spPr>
          <a:xfrm>
            <a:off x="994403" y="917401"/>
            <a:ext cx="16411468" cy="9324340"/>
          </a:xfrm>
          <a:prstGeom prst="rect">
            <a:avLst/>
          </a:prstGeom>
        </p:spPr>
        <p:txBody>
          <a:bodyPr lIns="0" tIns="0" rIns="0" bIns="0" rtlCol="0" anchor="t">
            <a:spAutoFit/>
          </a:bodyPr>
          <a:lstStyle/>
          <a:p>
            <a:pPr algn="l">
              <a:lnSpc>
                <a:spcPts val="4279"/>
              </a:lnSpc>
            </a:pPr>
            <a:endParaRPr/>
          </a:p>
          <a:p>
            <a:pPr algn="l">
              <a:lnSpc>
                <a:spcPts val="4279"/>
              </a:lnSpc>
            </a:pPr>
            <a:r>
              <a:rPr lang="en-US" sz="3999">
                <a:solidFill>
                  <a:srgbClr val="000000"/>
                </a:solidFill>
                <a:latin typeface="Times New Roman"/>
                <a:ea typeface="Times New Roman"/>
                <a:cs typeface="Times New Roman"/>
                <a:sym typeface="Times New Roman"/>
              </a:rPr>
              <a:t>The following features are not currently available in the application but are planned for future development to enhance functionality and user experience:</a:t>
            </a:r>
          </a:p>
          <a:p>
            <a:pPr marL="863598" lvl="1" indent="-431799" algn="l">
              <a:lnSpc>
                <a:spcPts val="4279"/>
              </a:lnSpc>
              <a:buFont typeface="Arial"/>
              <a:buChar char="•"/>
            </a:pPr>
            <a:r>
              <a:rPr lang="en-US" sz="3999">
                <a:solidFill>
                  <a:srgbClr val="000000"/>
                </a:solidFill>
                <a:latin typeface="Times New Roman"/>
                <a:ea typeface="Times New Roman"/>
                <a:cs typeface="Times New Roman"/>
                <a:sym typeface="Times New Roman"/>
              </a:rPr>
              <a:t>Expanding the Disease Categories: Add more skin diseases to increase diagnostic coverage.</a:t>
            </a:r>
          </a:p>
          <a:p>
            <a:pPr algn="l">
              <a:lnSpc>
                <a:spcPts val="4279"/>
              </a:lnSpc>
            </a:pPr>
            <a:endParaRPr lang="en-US" sz="3999">
              <a:solidFill>
                <a:srgbClr val="000000"/>
              </a:solidFill>
              <a:latin typeface="Times New Roman"/>
              <a:ea typeface="Times New Roman"/>
              <a:cs typeface="Times New Roman"/>
              <a:sym typeface="Times New Roman"/>
            </a:endParaRPr>
          </a:p>
          <a:p>
            <a:pPr marL="863598" lvl="1" indent="-431799" algn="l">
              <a:lnSpc>
                <a:spcPts val="4279"/>
              </a:lnSpc>
              <a:buFont typeface="Arial"/>
              <a:buChar char="•"/>
            </a:pPr>
            <a:r>
              <a:rPr lang="en-US" sz="3999">
                <a:solidFill>
                  <a:srgbClr val="000000"/>
                </a:solidFill>
                <a:latin typeface="Times New Roman"/>
                <a:ea typeface="Times New Roman"/>
                <a:cs typeface="Times New Roman"/>
                <a:sym typeface="Times New Roman"/>
              </a:rPr>
              <a:t>Enhancing and Exploring Model Performance: Improve accuracy by using better data and testing models like Vision Transformers and MixNet.</a:t>
            </a:r>
          </a:p>
          <a:p>
            <a:pPr algn="l">
              <a:lnSpc>
                <a:spcPts val="4279"/>
              </a:lnSpc>
            </a:pPr>
            <a:endParaRPr lang="en-US" sz="3999">
              <a:solidFill>
                <a:srgbClr val="000000"/>
              </a:solidFill>
              <a:latin typeface="Times New Roman"/>
              <a:ea typeface="Times New Roman"/>
              <a:cs typeface="Times New Roman"/>
              <a:sym typeface="Times New Roman"/>
            </a:endParaRPr>
          </a:p>
          <a:p>
            <a:pPr marL="863598" lvl="1" indent="-431799" algn="l">
              <a:lnSpc>
                <a:spcPts val="4279"/>
              </a:lnSpc>
              <a:buFont typeface="Arial"/>
              <a:buChar char="•"/>
            </a:pPr>
            <a:r>
              <a:rPr lang="en-US" sz="3999">
                <a:solidFill>
                  <a:srgbClr val="000000"/>
                </a:solidFill>
                <a:latin typeface="Times New Roman"/>
                <a:ea typeface="Times New Roman"/>
                <a:cs typeface="Times New Roman"/>
                <a:sym typeface="Times New Roman"/>
              </a:rPr>
              <a:t>Integrating Doctor Consultation Feature: Allow users to book appointments with dermatologists through the app.</a:t>
            </a:r>
          </a:p>
          <a:p>
            <a:pPr algn="l">
              <a:lnSpc>
                <a:spcPts val="4279"/>
              </a:lnSpc>
            </a:pPr>
            <a:endParaRPr lang="en-US" sz="3999">
              <a:solidFill>
                <a:srgbClr val="000000"/>
              </a:solidFill>
              <a:latin typeface="Times New Roman"/>
              <a:ea typeface="Times New Roman"/>
              <a:cs typeface="Times New Roman"/>
              <a:sym typeface="Times New Roman"/>
            </a:endParaRPr>
          </a:p>
          <a:p>
            <a:pPr marL="863598" lvl="1" indent="-431799" algn="l">
              <a:lnSpc>
                <a:spcPts val="4279"/>
              </a:lnSpc>
              <a:buFont typeface="Arial"/>
              <a:buChar char="•"/>
            </a:pPr>
            <a:r>
              <a:rPr lang="en-US" sz="3999">
                <a:solidFill>
                  <a:srgbClr val="000000"/>
                </a:solidFill>
                <a:latin typeface="Times New Roman"/>
                <a:ea typeface="Times New Roman"/>
                <a:cs typeface="Times New Roman"/>
                <a:sym typeface="Times New Roman"/>
              </a:rPr>
              <a:t>Diagnosis History Log: Store users' diagnosis records for future reference and tracking.</a:t>
            </a:r>
          </a:p>
          <a:p>
            <a:pPr algn="l">
              <a:lnSpc>
                <a:spcPts val="4279"/>
              </a:lnSpc>
            </a:pPr>
            <a:endParaRPr lang="en-US" sz="3999">
              <a:solidFill>
                <a:srgbClr val="000000"/>
              </a:solidFill>
              <a:latin typeface="Times New Roman"/>
              <a:ea typeface="Times New Roman"/>
              <a:cs typeface="Times New Roman"/>
              <a:sym typeface="Times New Roman"/>
            </a:endParaRPr>
          </a:p>
        </p:txBody>
      </p:sp>
      <p:sp>
        <p:nvSpPr>
          <p:cNvPr id="13" name="Freeform 1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15202656" y="2576103"/>
            <a:ext cx="3207913" cy="1887386"/>
          </a:xfrm>
          <a:custGeom>
            <a:avLst/>
            <a:gdLst/>
            <a:ahLst/>
            <a:cxnLst/>
            <a:rect l="l" t="t" r="r" b="b"/>
            <a:pathLst>
              <a:path w="3207913" h="1887386">
                <a:moveTo>
                  <a:pt x="0" y="0"/>
                </a:moveTo>
                <a:lnTo>
                  <a:pt x="3207912" y="0"/>
                </a:lnTo>
                <a:lnTo>
                  <a:pt x="3207912" y="1887386"/>
                </a:lnTo>
                <a:lnTo>
                  <a:pt x="0" y="1887386"/>
                </a:lnTo>
                <a:lnTo>
                  <a:pt x="0" y="0"/>
                </a:lnTo>
                <a:close/>
              </a:path>
            </a:pathLst>
          </a:custGeom>
          <a:blipFill>
            <a:blip r:embed="rId3"/>
            <a:stretch>
              <a:fillRect/>
            </a:stretch>
          </a:blipFill>
        </p:spPr>
      </p:sp>
      <p:grpSp>
        <p:nvGrpSpPr>
          <p:cNvPr id="12" name="Group 12"/>
          <p:cNvGrpSpPr/>
          <p:nvPr/>
        </p:nvGrpSpPr>
        <p:grpSpPr>
          <a:xfrm>
            <a:off x="15275870" y="2628064"/>
            <a:ext cx="3022025" cy="1731737"/>
            <a:chOff x="0" y="0"/>
            <a:chExt cx="1377264" cy="789226"/>
          </a:xfrm>
        </p:grpSpPr>
        <p:sp>
          <p:nvSpPr>
            <p:cNvPr id="13" name="Freeform 13"/>
            <p:cNvSpPr/>
            <p:nvPr/>
          </p:nvSpPr>
          <p:spPr>
            <a:xfrm>
              <a:off x="0" y="0"/>
              <a:ext cx="1377264" cy="789226"/>
            </a:xfrm>
            <a:custGeom>
              <a:avLst/>
              <a:gdLst/>
              <a:ahLst/>
              <a:cxnLst/>
              <a:rect l="l" t="t" r="r" b="b"/>
              <a:pathLst>
                <a:path w="1377264" h="789226">
                  <a:moveTo>
                    <a:pt x="0" y="0"/>
                  </a:moveTo>
                  <a:lnTo>
                    <a:pt x="1377264" y="0"/>
                  </a:lnTo>
                  <a:lnTo>
                    <a:pt x="1377264" y="789226"/>
                  </a:lnTo>
                  <a:lnTo>
                    <a:pt x="0" y="789226"/>
                  </a:lnTo>
                  <a:close/>
                </a:path>
              </a:pathLst>
            </a:custGeom>
            <a:solidFill>
              <a:srgbClr val="00638D"/>
            </a:solidFill>
          </p:spPr>
        </p:sp>
        <p:sp>
          <p:nvSpPr>
            <p:cNvPr id="14" name="TextBox 14"/>
            <p:cNvSpPr txBox="1"/>
            <p:nvPr/>
          </p:nvSpPr>
          <p:spPr>
            <a:xfrm>
              <a:off x="0" y="-47625"/>
              <a:ext cx="1377264" cy="836851"/>
            </a:xfrm>
            <a:prstGeom prst="rect">
              <a:avLst/>
            </a:prstGeom>
          </p:spPr>
          <p:txBody>
            <a:bodyPr lIns="50800" tIns="50800" rIns="50800" bIns="50800" rtlCol="0" anchor="ctr"/>
            <a:lstStyle/>
            <a:p>
              <a:pPr algn="ctr">
                <a:lnSpc>
                  <a:spcPts val="3042"/>
                </a:lnSpc>
              </a:pPr>
              <a:endParaRPr/>
            </a:p>
          </p:txBody>
        </p:sp>
      </p:grpSp>
      <p:grpSp>
        <p:nvGrpSpPr>
          <p:cNvPr id="15" name="Group 15"/>
          <p:cNvGrpSpPr/>
          <p:nvPr/>
        </p:nvGrpSpPr>
        <p:grpSpPr>
          <a:xfrm>
            <a:off x="15382037" y="2736526"/>
            <a:ext cx="2809691" cy="1521778"/>
            <a:chOff x="0" y="0"/>
            <a:chExt cx="3746255" cy="2029037"/>
          </a:xfrm>
        </p:grpSpPr>
        <p:pic>
          <p:nvPicPr>
            <p:cNvPr id="16" name="Picture 16"/>
            <p:cNvPicPr>
              <a:picLocks noChangeAspect="1"/>
            </p:cNvPicPr>
            <p:nvPr/>
          </p:nvPicPr>
          <p:blipFill>
            <a:blip r:embed="rId4"/>
            <a:srcRect b="26890"/>
            <a:stretch>
              <a:fillRect/>
            </a:stretch>
          </p:blipFill>
          <p:spPr>
            <a:xfrm>
              <a:off x="0" y="0"/>
              <a:ext cx="3746255" cy="2029037"/>
            </a:xfrm>
            <a:prstGeom prst="rect">
              <a:avLst/>
            </a:prstGeom>
          </p:spPr>
        </p:pic>
      </p:grpSp>
      <p:sp>
        <p:nvSpPr>
          <p:cNvPr id="17" name="Freeform 17"/>
          <p:cNvSpPr/>
          <p:nvPr/>
        </p:nvSpPr>
        <p:spPr>
          <a:xfrm>
            <a:off x="15057029" y="6066868"/>
            <a:ext cx="3207913" cy="1887386"/>
          </a:xfrm>
          <a:custGeom>
            <a:avLst/>
            <a:gdLst/>
            <a:ahLst/>
            <a:cxnLst/>
            <a:rect l="l" t="t" r="r" b="b"/>
            <a:pathLst>
              <a:path w="3207913" h="1887386">
                <a:moveTo>
                  <a:pt x="0" y="0"/>
                </a:moveTo>
                <a:lnTo>
                  <a:pt x="3207913" y="0"/>
                </a:lnTo>
                <a:lnTo>
                  <a:pt x="3207913" y="1887387"/>
                </a:lnTo>
                <a:lnTo>
                  <a:pt x="0" y="1887387"/>
                </a:lnTo>
                <a:lnTo>
                  <a:pt x="0" y="0"/>
                </a:lnTo>
                <a:close/>
              </a:path>
            </a:pathLst>
          </a:custGeom>
          <a:blipFill>
            <a:blip r:embed="rId3"/>
            <a:stretch>
              <a:fillRect/>
            </a:stretch>
          </a:blipFill>
        </p:spPr>
      </p:sp>
      <p:grpSp>
        <p:nvGrpSpPr>
          <p:cNvPr id="18" name="Group 18"/>
          <p:cNvGrpSpPr/>
          <p:nvPr/>
        </p:nvGrpSpPr>
        <p:grpSpPr>
          <a:xfrm>
            <a:off x="15130244" y="6118829"/>
            <a:ext cx="3022025" cy="1731737"/>
            <a:chOff x="0" y="0"/>
            <a:chExt cx="1377264" cy="789226"/>
          </a:xfrm>
        </p:grpSpPr>
        <p:sp>
          <p:nvSpPr>
            <p:cNvPr id="19" name="Freeform 19"/>
            <p:cNvSpPr/>
            <p:nvPr/>
          </p:nvSpPr>
          <p:spPr>
            <a:xfrm>
              <a:off x="0" y="0"/>
              <a:ext cx="1377264" cy="789226"/>
            </a:xfrm>
            <a:custGeom>
              <a:avLst/>
              <a:gdLst/>
              <a:ahLst/>
              <a:cxnLst/>
              <a:rect l="l" t="t" r="r" b="b"/>
              <a:pathLst>
                <a:path w="1377264" h="789226">
                  <a:moveTo>
                    <a:pt x="0" y="0"/>
                  </a:moveTo>
                  <a:lnTo>
                    <a:pt x="1377264" y="0"/>
                  </a:lnTo>
                  <a:lnTo>
                    <a:pt x="1377264" y="789226"/>
                  </a:lnTo>
                  <a:lnTo>
                    <a:pt x="0" y="789226"/>
                  </a:lnTo>
                  <a:close/>
                </a:path>
              </a:pathLst>
            </a:custGeom>
            <a:solidFill>
              <a:srgbClr val="00638D"/>
            </a:solidFill>
          </p:spPr>
        </p:sp>
        <p:sp>
          <p:nvSpPr>
            <p:cNvPr id="20" name="TextBox 20"/>
            <p:cNvSpPr txBox="1"/>
            <p:nvPr/>
          </p:nvSpPr>
          <p:spPr>
            <a:xfrm>
              <a:off x="0" y="-47625"/>
              <a:ext cx="1377264" cy="836851"/>
            </a:xfrm>
            <a:prstGeom prst="rect">
              <a:avLst/>
            </a:prstGeom>
          </p:spPr>
          <p:txBody>
            <a:bodyPr lIns="50800" tIns="50800" rIns="50800" bIns="50800" rtlCol="0" anchor="ctr"/>
            <a:lstStyle/>
            <a:p>
              <a:pPr algn="ctr">
                <a:lnSpc>
                  <a:spcPts val="3042"/>
                </a:lnSpc>
              </a:pPr>
              <a:endParaRPr/>
            </a:p>
          </p:txBody>
        </p:sp>
      </p:grpSp>
      <p:grpSp>
        <p:nvGrpSpPr>
          <p:cNvPr id="21" name="Group 21"/>
          <p:cNvGrpSpPr/>
          <p:nvPr/>
        </p:nvGrpSpPr>
        <p:grpSpPr>
          <a:xfrm>
            <a:off x="15236411" y="6227291"/>
            <a:ext cx="2809691" cy="1521778"/>
            <a:chOff x="0" y="0"/>
            <a:chExt cx="3746255" cy="2029037"/>
          </a:xfrm>
        </p:grpSpPr>
        <p:pic>
          <p:nvPicPr>
            <p:cNvPr id="22" name="Picture 22"/>
            <p:cNvPicPr>
              <a:picLocks noChangeAspect="1"/>
            </p:cNvPicPr>
            <p:nvPr/>
          </p:nvPicPr>
          <p:blipFill>
            <a:blip r:embed="rId5"/>
            <a:srcRect t="10964" b="10964"/>
            <a:stretch>
              <a:fillRect/>
            </a:stretch>
          </p:blipFill>
          <p:spPr>
            <a:xfrm>
              <a:off x="0" y="0"/>
              <a:ext cx="3746255" cy="2029037"/>
            </a:xfrm>
            <a:prstGeom prst="rect">
              <a:avLst/>
            </a:prstGeom>
          </p:spPr>
        </p:pic>
      </p:grpSp>
      <p:sp>
        <p:nvSpPr>
          <p:cNvPr id="23" name="TextBox 23"/>
          <p:cNvSpPr txBox="1"/>
          <p:nvPr/>
        </p:nvSpPr>
        <p:spPr>
          <a:xfrm>
            <a:off x="0" y="1751850"/>
            <a:ext cx="15057029" cy="7626255"/>
          </a:xfrm>
          <a:prstGeom prst="rect">
            <a:avLst/>
          </a:prstGeom>
        </p:spPr>
        <p:txBody>
          <a:bodyPr lIns="0" tIns="0" rIns="0" bIns="0" rtlCol="0" anchor="t">
            <a:spAutoFit/>
          </a:bodyPr>
          <a:lstStyle/>
          <a:p>
            <a:pPr marL="798296" lvl="1" indent="-399148" algn="just">
              <a:lnSpc>
                <a:spcPts val="4621"/>
              </a:lnSpc>
              <a:buFont typeface="Arial"/>
              <a:buChar char="•"/>
            </a:pPr>
            <a:r>
              <a:rPr lang="en-US" sz="3697">
                <a:solidFill>
                  <a:srgbClr val="000000"/>
                </a:solidFill>
                <a:latin typeface="Times New Roman"/>
                <a:ea typeface="Times New Roman"/>
                <a:cs typeface="Times New Roman"/>
                <a:sym typeface="Times New Roman"/>
              </a:rPr>
              <a:t>Skin diseases are common and can range from mild to severe conditions, requiring early detection and preventive measures.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Distinguishing between skin diseases can be challenging due to the overlap in symptoms.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This project proposes the development of a convolutional neural network-based system to automatically detect and classify skin diseases from images.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The aim is to give essential preventive advice until you visit the nearest doctor</a:t>
            </a:r>
          </a:p>
          <a:p>
            <a:pPr algn="l">
              <a:lnSpc>
                <a:spcPts val="4621"/>
              </a:lnSpc>
            </a:pPr>
            <a:endParaRPr lang="en-US" sz="3697">
              <a:solidFill>
                <a:srgbClr val="000000"/>
              </a:solidFill>
              <a:latin typeface="Times New Roman"/>
              <a:ea typeface="Times New Roman"/>
              <a:cs typeface="Times New Roman"/>
              <a:sym typeface="Times New Roman"/>
            </a:endParaRPr>
          </a:p>
        </p:txBody>
      </p:sp>
      <p:sp>
        <p:nvSpPr>
          <p:cNvPr id="24" name="Freeform 2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26"/>
          <p:cNvSpPr txBox="1"/>
          <p:nvPr/>
        </p:nvSpPr>
        <p:spPr>
          <a:xfrm>
            <a:off x="4677584" y="134251"/>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Introduction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866102" y="3365314"/>
            <a:ext cx="8555795" cy="2141227"/>
          </a:xfrm>
          <a:prstGeom prst="rect">
            <a:avLst/>
          </a:prstGeom>
        </p:spPr>
        <p:txBody>
          <a:bodyPr wrap="square" lIns="0" tIns="0" rIns="0" bIns="0" rtlCol="0" anchor="t">
            <a:spAutoFit/>
          </a:bodyPr>
          <a:lstStyle/>
          <a:p>
            <a:pPr algn="ctr">
              <a:lnSpc>
                <a:spcPts val="18199"/>
              </a:lnSpc>
            </a:pPr>
            <a:r>
              <a:rPr lang="en-US" sz="12999" b="1" dirty="0">
                <a:solidFill>
                  <a:srgbClr val="00638D"/>
                </a:solidFill>
                <a:latin typeface="Times New Roman Bold"/>
                <a:ea typeface="Times New Roman Bold"/>
                <a:cs typeface="Times New Roman Bold"/>
                <a:sym typeface="Times New Roman Bold"/>
              </a:rPr>
              <a:t> Time Plan</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4148825" y="3959354"/>
            <a:ext cx="1332924" cy="1332924"/>
          </a:xfrm>
          <a:custGeom>
            <a:avLst/>
            <a:gdLst/>
            <a:ahLst/>
            <a:cxnLst/>
            <a:rect l="l" t="t" r="r" b="b"/>
            <a:pathLst>
              <a:path w="1332924" h="1332924">
                <a:moveTo>
                  <a:pt x="0" y="0"/>
                </a:moveTo>
                <a:lnTo>
                  <a:pt x="1332925" y="0"/>
                </a:lnTo>
                <a:lnTo>
                  <a:pt x="1332925"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148825" y="415213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71851" y="9771596"/>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219277" y="1143069"/>
            <a:ext cx="13705744" cy="8806990"/>
          </a:xfrm>
          <a:custGeom>
            <a:avLst/>
            <a:gdLst/>
            <a:ahLst/>
            <a:cxnLst/>
            <a:rect l="l" t="t" r="r" b="b"/>
            <a:pathLst>
              <a:path w="13705744" h="8806990">
                <a:moveTo>
                  <a:pt x="0" y="0"/>
                </a:moveTo>
                <a:lnTo>
                  <a:pt x="13705744" y="0"/>
                </a:lnTo>
                <a:lnTo>
                  <a:pt x="13705744" y="8806990"/>
                </a:lnTo>
                <a:lnTo>
                  <a:pt x="0" y="8806990"/>
                </a:lnTo>
                <a:lnTo>
                  <a:pt x="0" y="0"/>
                </a:lnTo>
                <a:close/>
              </a:path>
            </a:pathLst>
          </a:custGeom>
          <a:blipFill>
            <a:blip r:embed="rId5"/>
            <a:stretch>
              <a:fillRect l="-4839" t="-29900" r="-3677" b="-26311"/>
            </a:stretch>
          </a:blipFill>
        </p:spPr>
      </p:sp>
      <p:sp>
        <p:nvSpPr>
          <p:cNvPr id="10" name="TextBox 10"/>
          <p:cNvSpPr txBox="1"/>
          <p:nvPr/>
        </p:nvSpPr>
        <p:spPr>
          <a:xfrm>
            <a:off x="3473731" y="-34344"/>
            <a:ext cx="107132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Time Plan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0" y="9950059"/>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94403" y="1609128"/>
            <a:ext cx="15581197" cy="8340931"/>
          </a:xfrm>
          <a:custGeom>
            <a:avLst/>
            <a:gdLst/>
            <a:ahLst/>
            <a:cxnLst/>
            <a:rect l="l" t="t" r="r" b="b"/>
            <a:pathLst>
              <a:path w="15581197" h="8340931">
                <a:moveTo>
                  <a:pt x="0" y="0"/>
                </a:moveTo>
                <a:lnTo>
                  <a:pt x="15581196" y="0"/>
                </a:lnTo>
                <a:lnTo>
                  <a:pt x="15581196" y="8340931"/>
                </a:lnTo>
                <a:lnTo>
                  <a:pt x="0" y="8340931"/>
                </a:lnTo>
                <a:lnTo>
                  <a:pt x="0" y="0"/>
                </a:lnTo>
                <a:close/>
              </a:path>
            </a:pathLst>
          </a:custGeom>
          <a:blipFill>
            <a:blip r:embed="rId5"/>
            <a:stretch>
              <a:fillRect t="-34010" b="-31077"/>
            </a:stretch>
          </a:blipFill>
        </p:spPr>
      </p:sp>
      <p:sp>
        <p:nvSpPr>
          <p:cNvPr id="10" name="TextBox 10"/>
          <p:cNvSpPr txBox="1"/>
          <p:nvPr/>
        </p:nvSpPr>
        <p:spPr>
          <a:xfrm>
            <a:off x="3619636" y="239179"/>
            <a:ext cx="107132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Time Plan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922871" y="3635970"/>
            <a:ext cx="9495771" cy="2260303"/>
          </a:xfrm>
          <a:prstGeom prst="rect">
            <a:avLst/>
          </a:prstGeom>
        </p:spPr>
        <p:txBody>
          <a:bodyPr lIns="0" tIns="0" rIns="0" bIns="0" rtlCol="0" anchor="t">
            <a:spAutoFit/>
          </a:bodyPr>
          <a:lstStyle/>
          <a:p>
            <a:pPr algn="ctr">
              <a:lnSpc>
                <a:spcPts val="16641"/>
              </a:lnSpc>
            </a:pPr>
            <a:r>
              <a:rPr lang="en-US" sz="11886" b="1">
                <a:solidFill>
                  <a:srgbClr val="00638D"/>
                </a:solidFill>
                <a:latin typeface="Times New Roman Bold"/>
                <a:ea typeface="Times New Roman Bold"/>
                <a:cs typeface="Times New Roman Bold"/>
                <a:sym typeface="Times New Roman Bold"/>
              </a:rPr>
              <a:t>References</a:t>
            </a:r>
          </a:p>
        </p:txBody>
      </p:sp>
      <p:sp>
        <p:nvSpPr>
          <p:cNvPr id="14" name="Freeform 14"/>
          <p:cNvSpPr/>
          <p:nvPr/>
        </p:nvSpPr>
        <p:spPr>
          <a:xfrm>
            <a:off x="4579084" y="3944392"/>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579084" y="4137173"/>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TextBox 10"/>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1" name="AutoShape 11"/>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72631" y="2784051"/>
            <a:ext cx="18015369" cy="5987415"/>
          </a:xfrm>
          <a:prstGeom prst="rect">
            <a:avLst/>
          </a:prstGeom>
        </p:spPr>
        <p:txBody>
          <a:bodyPr lIns="0" tIns="0" rIns="0" bIns="0" rtlCol="0" anchor="t">
            <a:spAutoFit/>
          </a:bodyPr>
          <a:lstStyle/>
          <a:p>
            <a:pPr algn="l">
              <a:lnSpc>
                <a:spcPts val="4679"/>
              </a:lnSpc>
              <a:spcBef>
                <a:spcPct val="0"/>
              </a:spcBef>
            </a:pPr>
            <a:r>
              <a:rPr lang="en-US" sz="3999" spc="-139">
                <a:solidFill>
                  <a:srgbClr val="000000"/>
                </a:solidFill>
                <a:latin typeface="Times New Roman"/>
                <a:ea typeface="Times New Roman"/>
                <a:cs typeface="Times New Roman"/>
                <a:sym typeface="Times New Roman"/>
              </a:rPr>
              <a:t>[1] AlEnezi, N. S. A. (2019). A method of skin detection using image processing and machine learning. Procedia Computer Science.</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[2] Vakalopoulou, M., Christodoulidis, S., Burgos, N., Colliot, O., &amp; Lepetit, V. (2025). Deep learning: Basics and convolutional neural networks (CNN). In O. Colliot (Ed.), Machine Learning for Brain Disorders (Chapter 3). Springer.</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[3] GVP College of Engineering for Women. (2023). Skin detection using image processing and machine learning. Research Square.</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[4] Meehan, T. (2019). Pragmatic Flutter.</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[5]Biswas, S. (n.d.). Skin disease dataset. Retrieved from https://www.kaggle.com/datasets/subirbiswas19/skin-disease-dataset/data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290308" y="3310676"/>
            <a:ext cx="17997692" cy="4806315"/>
          </a:xfrm>
          <a:prstGeom prst="rect">
            <a:avLst/>
          </a:prstGeom>
        </p:spPr>
        <p:txBody>
          <a:bodyPr lIns="0" tIns="0" rIns="0" bIns="0" rtlCol="0" anchor="t">
            <a:spAutoFit/>
          </a:bodyPr>
          <a:lstStyle/>
          <a:p>
            <a:pPr algn="l">
              <a:lnSpc>
                <a:spcPts val="4679"/>
              </a:lnSpc>
              <a:spcBef>
                <a:spcPct val="0"/>
              </a:spcBef>
            </a:pPr>
            <a:r>
              <a:rPr lang="en-US" sz="3999" spc="-139">
                <a:solidFill>
                  <a:srgbClr val="000000"/>
                </a:solidFill>
                <a:latin typeface="Times New Roman"/>
                <a:ea typeface="Times New Roman"/>
                <a:cs typeface="Times New Roman"/>
                <a:sym typeface="Times New Roman"/>
              </a:rPr>
              <a:t>[6]Jagdish, M. J., Gualán Guamangate, S. P., García López, M. A., De La Cruz‑Vargas, J. A., &amp; Roque Camacho, M. E. (2022). Advance study of skin diseases detection using image processing methods. Natural Volatiles &amp; Essential Oils, 9(1), 997–1007.</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[7] Miola, A. (2020). Flutter complete reference.</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[8] Biswas, S. (n.d.). Skin disease dataset. Retrieved from https://www.kaggle.com/datasets/subirbiswas19/skin-disease-dataset/data</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[9] Flutter Documentation. (n.d.). Retrieved from https://docs.flutter.dev/</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[10] Firebase Flutter. (n.d.). Retrieved from https://firebase.flutter.dev/</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642355" y="2784051"/>
            <a:ext cx="16865687" cy="5987415"/>
          </a:xfrm>
          <a:prstGeom prst="rect">
            <a:avLst/>
          </a:prstGeom>
        </p:spPr>
        <p:txBody>
          <a:bodyPr lIns="0" tIns="0" rIns="0" bIns="0" rtlCol="0" anchor="t">
            <a:spAutoFit/>
          </a:bodyPr>
          <a:lstStyle/>
          <a:p>
            <a:pPr algn="just">
              <a:lnSpc>
                <a:spcPts val="4679"/>
              </a:lnSpc>
              <a:spcBef>
                <a:spcPct val="0"/>
              </a:spcBef>
            </a:pPr>
            <a:r>
              <a:rPr lang="en-US" sz="3999" spc="-139">
                <a:solidFill>
                  <a:srgbClr val="000000"/>
                </a:solidFill>
                <a:latin typeface="Times New Roman"/>
                <a:ea typeface="Times New Roman"/>
                <a:cs typeface="Times New Roman"/>
                <a:sym typeface="Times New Roman"/>
              </a:rPr>
              <a:t>[11] Goodfellow, I., Bengio, Y., &amp; Courville, A. (2016). Deep learning. MIT Press.</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[12] LeCun, Y., Bengio, Y., &amp; Hinton, G. (2015). Deep learning. Nature, 521(7553), 436–444. https://doi.org/10.1038/nature14539</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[13] Chollet, F. (2017). Deep learning with Python. Manning Publications.</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[14] Krizhevsky, A., Sutskever, I., &amp; Hinton, G. E. (2012). ImageNet classification with deep (CNNs). Communications of the ACM, 60(6), 84–90. https://doi.org/10.1145/3065386</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[15] Simonyan, K., &amp; Zisserman, A. (2015). Very deep convolutional networks for large-scale image recognition. International Conference on Learning Representations (ICLR).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290308" y="2414373"/>
            <a:ext cx="17997692" cy="5987415"/>
          </a:xfrm>
          <a:prstGeom prst="rect">
            <a:avLst/>
          </a:prstGeom>
        </p:spPr>
        <p:txBody>
          <a:bodyPr lIns="0" tIns="0" rIns="0" bIns="0" rtlCol="0" anchor="t">
            <a:spAutoFit/>
          </a:bodyPr>
          <a:lstStyle/>
          <a:p>
            <a:pPr algn="l">
              <a:lnSpc>
                <a:spcPts val="4679"/>
              </a:lnSpc>
              <a:spcBef>
                <a:spcPct val="0"/>
              </a:spcBef>
            </a:pPr>
            <a:r>
              <a:rPr lang="en-US" sz="3999" spc="-139">
                <a:solidFill>
                  <a:srgbClr val="000000"/>
                </a:solidFill>
                <a:latin typeface="Times New Roman"/>
                <a:ea typeface="Times New Roman"/>
                <a:cs typeface="Times New Roman"/>
                <a:sym typeface="Times New Roman"/>
              </a:rPr>
              <a:t>[16] Howard, A. G., Zhu, M., Chen, B., Kalenichenko, D., Wang, W., Weyand, T., ... &amp; Adam, H. (2017). MobileNets: Efficient (CNNs) for mobile vision applications. arXiv preprint arXiv:1704.04861. </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[17] Flutter Community. (n.d.). Flutter widgets catalog. Retrieved from https://flutter.dev/docs/development/ui/widgets</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[18] Firebase. (n.d.). Firebase features and capabilities. Retrieved from https://firebase.google.com/products</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[19] Szeliski, R. (2010). Computer vision: Algorithms and applications. Springer.</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[20] Raj, A., &amp; Sharma, P. (2020). An overview of CNN architectures and applications. International Journal of Computer Science and Information Security, 18(3), 55–65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48775"/>
            <a:ext cx="7404317" cy="7389449"/>
          </a:xfrm>
          <a:custGeom>
            <a:avLst/>
            <a:gdLst/>
            <a:ahLst/>
            <a:cxnLst/>
            <a:rect l="l" t="t" r="r" b="b"/>
            <a:pathLst>
              <a:path w="7404317" h="7389449">
                <a:moveTo>
                  <a:pt x="0" y="0"/>
                </a:moveTo>
                <a:lnTo>
                  <a:pt x="7404317" y="0"/>
                </a:lnTo>
                <a:lnTo>
                  <a:pt x="7404317" y="7389450"/>
                </a:lnTo>
                <a:lnTo>
                  <a:pt x="0" y="7389450"/>
                </a:lnTo>
                <a:lnTo>
                  <a:pt x="0" y="0"/>
                </a:lnTo>
                <a:close/>
              </a:path>
            </a:pathLst>
          </a:custGeom>
          <a:blipFill>
            <a:blip r:embed="rId2"/>
            <a:stretch>
              <a:fillRect/>
            </a:stretch>
          </a:blipFill>
        </p:spPr>
      </p:sp>
      <p:grpSp>
        <p:nvGrpSpPr>
          <p:cNvPr id="3" name="Group 3"/>
          <p:cNvGrpSpPr/>
          <p:nvPr/>
        </p:nvGrpSpPr>
        <p:grpSpPr>
          <a:xfrm>
            <a:off x="1154274" y="1566915"/>
            <a:ext cx="7084726" cy="70847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607696" y="2054572"/>
            <a:ext cx="6177881" cy="617785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8" name="Group 8"/>
          <p:cNvGrpSpPr/>
          <p:nvPr/>
        </p:nvGrpSpPr>
        <p:grpSpPr>
          <a:xfrm>
            <a:off x="17259300" y="8984615"/>
            <a:ext cx="1573962" cy="15739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1" name="Group 11"/>
          <p:cNvGrpSpPr/>
          <p:nvPr/>
        </p:nvGrpSpPr>
        <p:grpSpPr>
          <a:xfrm>
            <a:off x="16303701" y="8984615"/>
            <a:ext cx="786981" cy="7869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4" name="Freeform 1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a:off x="9888959" y="6075666"/>
            <a:ext cx="316039" cy="316039"/>
          </a:xfrm>
          <a:custGeom>
            <a:avLst/>
            <a:gdLst/>
            <a:ahLst/>
            <a:cxnLst/>
            <a:rect l="l" t="t" r="r" b="b"/>
            <a:pathLst>
              <a:path w="316039" h="316039">
                <a:moveTo>
                  <a:pt x="0" y="0"/>
                </a:moveTo>
                <a:lnTo>
                  <a:pt x="316039" y="0"/>
                </a:lnTo>
                <a:lnTo>
                  <a:pt x="316039" y="316039"/>
                </a:lnTo>
                <a:lnTo>
                  <a:pt x="0" y="3160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a:off x="9453439" y="6075666"/>
            <a:ext cx="316039" cy="316039"/>
          </a:xfrm>
          <a:custGeom>
            <a:avLst/>
            <a:gdLst/>
            <a:ahLst/>
            <a:cxnLst/>
            <a:rect l="l" t="t" r="r" b="b"/>
            <a:pathLst>
              <a:path w="316039" h="316039">
                <a:moveTo>
                  <a:pt x="0" y="0"/>
                </a:moveTo>
                <a:lnTo>
                  <a:pt x="316038" y="0"/>
                </a:lnTo>
                <a:lnTo>
                  <a:pt x="316038" y="316039"/>
                </a:lnTo>
                <a:lnTo>
                  <a:pt x="0" y="316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10800000">
            <a:off x="9013575" y="6075666"/>
            <a:ext cx="316039" cy="316039"/>
          </a:xfrm>
          <a:custGeom>
            <a:avLst/>
            <a:gdLst/>
            <a:ahLst/>
            <a:cxnLst/>
            <a:rect l="l" t="t" r="r" b="b"/>
            <a:pathLst>
              <a:path w="316039" h="316039">
                <a:moveTo>
                  <a:pt x="0" y="0"/>
                </a:moveTo>
                <a:lnTo>
                  <a:pt x="316039" y="0"/>
                </a:lnTo>
                <a:lnTo>
                  <a:pt x="316039" y="316039"/>
                </a:lnTo>
                <a:lnTo>
                  <a:pt x="0" y="316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8683307" y="3843641"/>
            <a:ext cx="5266860" cy="1806574"/>
          </a:xfrm>
          <a:prstGeom prst="rect">
            <a:avLst/>
          </a:prstGeom>
        </p:spPr>
        <p:txBody>
          <a:bodyPr lIns="0" tIns="0" rIns="0" bIns="0" rtlCol="0" anchor="t">
            <a:spAutoFit/>
          </a:bodyPr>
          <a:lstStyle/>
          <a:p>
            <a:pPr algn="just">
              <a:lnSpc>
                <a:spcPts val="13300"/>
              </a:lnSpc>
              <a:spcBef>
                <a:spcPct val="0"/>
              </a:spcBef>
            </a:pPr>
            <a:r>
              <a:rPr lang="en-US" sz="9500" spc="-95">
                <a:solidFill>
                  <a:srgbClr val="00638D"/>
                </a:solidFill>
                <a:latin typeface="Bugaki"/>
                <a:ea typeface="Bugaki"/>
                <a:cs typeface="Bugaki"/>
                <a:sym typeface="Bugaki"/>
              </a:rPr>
              <a:t>THANK</a:t>
            </a:r>
          </a:p>
        </p:txBody>
      </p:sp>
      <p:sp>
        <p:nvSpPr>
          <p:cNvPr id="20" name="TextBox 20"/>
          <p:cNvSpPr txBox="1"/>
          <p:nvPr/>
        </p:nvSpPr>
        <p:spPr>
          <a:xfrm>
            <a:off x="14197817" y="3843641"/>
            <a:ext cx="4337833" cy="1806574"/>
          </a:xfrm>
          <a:prstGeom prst="rect">
            <a:avLst/>
          </a:prstGeom>
        </p:spPr>
        <p:txBody>
          <a:bodyPr lIns="0" tIns="0" rIns="0" bIns="0" rtlCol="0" anchor="t">
            <a:spAutoFit/>
          </a:bodyPr>
          <a:lstStyle/>
          <a:p>
            <a:pPr algn="just">
              <a:lnSpc>
                <a:spcPts val="13300"/>
              </a:lnSpc>
              <a:spcBef>
                <a:spcPct val="0"/>
              </a:spcBef>
            </a:pPr>
            <a:r>
              <a:rPr lang="en-US" sz="9500" spc="-95">
                <a:solidFill>
                  <a:srgbClr val="00638D"/>
                </a:solidFill>
                <a:latin typeface="Bugaki"/>
                <a:ea typeface="Bugaki"/>
                <a:cs typeface="Bugaki"/>
                <a:sym typeface="Bugaki"/>
              </a:rPr>
              <a:t>YOU!</a:t>
            </a:r>
          </a:p>
        </p:txBody>
      </p:sp>
      <p:sp>
        <p:nvSpPr>
          <p:cNvPr id="21" name="AutoShape 21"/>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22" name="AutoShape 22"/>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23" name="Freeform 23"/>
          <p:cNvSpPr/>
          <p:nvPr/>
        </p:nvSpPr>
        <p:spPr>
          <a:xfrm>
            <a:off x="9000327" y="1343234"/>
            <a:ext cx="1490215" cy="1354233"/>
          </a:xfrm>
          <a:custGeom>
            <a:avLst/>
            <a:gdLst/>
            <a:ahLst/>
            <a:cxnLst/>
            <a:rect l="l" t="t" r="r" b="b"/>
            <a:pathLst>
              <a:path w="1490215" h="1354233">
                <a:moveTo>
                  <a:pt x="0" y="0"/>
                </a:moveTo>
                <a:lnTo>
                  <a:pt x="1490215" y="0"/>
                </a:lnTo>
                <a:lnTo>
                  <a:pt x="1490215" y="1354233"/>
                </a:lnTo>
                <a:lnTo>
                  <a:pt x="0" y="135423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4" name="Group 24"/>
          <p:cNvGrpSpPr/>
          <p:nvPr/>
        </p:nvGrpSpPr>
        <p:grpSpPr>
          <a:xfrm>
            <a:off x="8965057" y="2055922"/>
            <a:ext cx="884305" cy="336159"/>
            <a:chOff x="0" y="0"/>
            <a:chExt cx="643096" cy="244466"/>
          </a:xfrm>
        </p:grpSpPr>
        <p:sp>
          <p:nvSpPr>
            <p:cNvPr id="25" name="Freeform 25"/>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26" name="TextBox 26"/>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27" name="TextBox 27"/>
          <p:cNvSpPr txBox="1"/>
          <p:nvPr/>
        </p:nvSpPr>
        <p:spPr>
          <a:xfrm>
            <a:off x="8791153" y="2306352"/>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28" name="TextBox 28"/>
          <p:cNvSpPr txBox="1"/>
          <p:nvPr/>
        </p:nvSpPr>
        <p:spPr>
          <a:xfrm>
            <a:off x="8683307" y="1948727"/>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grpSp>
        <p:nvGrpSpPr>
          <p:cNvPr id="29" name="Group 29"/>
          <p:cNvGrpSpPr>
            <a:grpSpLocks noChangeAspect="1"/>
          </p:cNvGrpSpPr>
          <p:nvPr/>
        </p:nvGrpSpPr>
        <p:grpSpPr>
          <a:xfrm>
            <a:off x="1518199" y="1965075"/>
            <a:ext cx="6356875" cy="6356850"/>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5046" r="-25046"/>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Freeform 9"/>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AutoShape 11"/>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2" name="AutoShape 12"/>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3" name="TextBox 13"/>
          <p:cNvSpPr txBox="1"/>
          <p:nvPr/>
        </p:nvSpPr>
        <p:spPr>
          <a:xfrm>
            <a:off x="4577839" y="31725"/>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Motivation</a:t>
            </a:r>
          </a:p>
        </p:txBody>
      </p:sp>
      <p:sp>
        <p:nvSpPr>
          <p:cNvPr id="14" name="TextBox 14"/>
          <p:cNvSpPr txBox="1"/>
          <p:nvPr/>
        </p:nvSpPr>
        <p:spPr>
          <a:xfrm>
            <a:off x="66503" y="1458824"/>
            <a:ext cx="18154993" cy="9516095"/>
          </a:xfrm>
          <a:prstGeom prst="rect">
            <a:avLst/>
          </a:prstGeom>
        </p:spPr>
        <p:txBody>
          <a:bodyPr lIns="0" tIns="0" rIns="0" bIns="0" rtlCol="0" anchor="t">
            <a:spAutoFit/>
          </a:bodyPr>
          <a:lstStyle/>
          <a:p>
            <a:pPr marL="926150" lvl="1" indent="-463075" algn="l">
              <a:lnSpc>
                <a:spcPts val="5362"/>
              </a:lnSpc>
              <a:buFont typeface="Arial"/>
              <a:buChar char="•"/>
            </a:pPr>
            <a:r>
              <a:rPr lang="en-US" sz="4289">
                <a:solidFill>
                  <a:srgbClr val="000000"/>
                </a:solidFill>
                <a:latin typeface="Times New Roman"/>
                <a:ea typeface="Times New Roman"/>
                <a:cs typeface="Times New Roman"/>
                <a:sym typeface="Times New Roman"/>
              </a:rPr>
              <a:t>Dermatological diseases represent a significant global health challenge, affecting millions worldwide. Despite their common occurrence, diagnosing these conditions can often be complex and requires careful evaluation by specialists.</a:t>
            </a:r>
          </a:p>
          <a:p>
            <a:pPr algn="l">
              <a:lnSpc>
                <a:spcPts val="5362"/>
              </a:lnSpc>
            </a:pPr>
            <a:endParaRPr lang="en-US" sz="4289">
              <a:solidFill>
                <a:srgbClr val="000000"/>
              </a:solidFill>
              <a:latin typeface="Times New Roman"/>
              <a:ea typeface="Times New Roman"/>
              <a:cs typeface="Times New Roman"/>
              <a:sym typeface="Times New Roman"/>
            </a:endParaRPr>
          </a:p>
          <a:p>
            <a:pPr marL="926150" lvl="1" indent="-463075" algn="l">
              <a:lnSpc>
                <a:spcPts val="5362"/>
              </a:lnSpc>
              <a:buFont typeface="Arial"/>
              <a:buChar char="•"/>
            </a:pPr>
            <a:r>
              <a:rPr lang="en-US" sz="4289">
                <a:solidFill>
                  <a:srgbClr val="000000"/>
                </a:solidFill>
                <a:latin typeface="Times New Roman"/>
                <a:ea typeface="Times New Roman"/>
                <a:cs typeface="Times New Roman"/>
                <a:sym typeface="Times New Roman"/>
              </a:rPr>
              <a:t>With the rising number of cases, the need for more accurate and efficient diagnostic methods has become crucial in improving healthcare delivery.</a:t>
            </a:r>
          </a:p>
          <a:p>
            <a:pPr algn="l">
              <a:lnSpc>
                <a:spcPts val="5362"/>
              </a:lnSpc>
            </a:pPr>
            <a:endParaRPr lang="en-US" sz="4289">
              <a:solidFill>
                <a:srgbClr val="000000"/>
              </a:solidFill>
              <a:latin typeface="Times New Roman"/>
              <a:ea typeface="Times New Roman"/>
              <a:cs typeface="Times New Roman"/>
              <a:sym typeface="Times New Roman"/>
            </a:endParaRPr>
          </a:p>
          <a:p>
            <a:pPr marL="926150" lvl="1" indent="-463075" algn="l">
              <a:lnSpc>
                <a:spcPts val="5362"/>
              </a:lnSpc>
              <a:buFont typeface="Arial"/>
              <a:buChar char="•"/>
            </a:pPr>
            <a:r>
              <a:rPr lang="en-US" sz="4289">
                <a:solidFill>
                  <a:srgbClr val="000000"/>
                </a:solidFill>
                <a:latin typeface="Times New Roman"/>
                <a:ea typeface="Times New Roman"/>
                <a:cs typeface="Times New Roman"/>
                <a:sym typeface="Times New Roman"/>
              </a:rPr>
              <a:t>The application of artificial intelligence and Deep learning techniques has the potential to transform the diagnostic process, offering innovative solutions that can enhance speed and accuracy. </a:t>
            </a:r>
          </a:p>
          <a:p>
            <a:pPr algn="l">
              <a:lnSpc>
                <a:spcPts val="5362"/>
              </a:lnSpc>
            </a:pPr>
            <a:endParaRPr lang="en-US" sz="4289">
              <a:solidFill>
                <a:srgbClr val="000000"/>
              </a:solidFill>
              <a:latin typeface="Times New Roman"/>
              <a:ea typeface="Times New Roman"/>
              <a:cs typeface="Times New Roman"/>
              <a:sym typeface="Times New Roman"/>
            </a:endParaRPr>
          </a:p>
          <a:p>
            <a:pPr algn="l">
              <a:lnSpc>
                <a:spcPts val="5362"/>
              </a:lnSpc>
            </a:pPr>
            <a:endParaRPr lang="en-US" sz="4289">
              <a:solidFill>
                <a:srgbClr val="000000"/>
              </a:solidFill>
              <a:latin typeface="Times New Roman"/>
              <a:ea typeface="Times New Roman"/>
              <a:cs typeface="Times New Roman"/>
              <a:sym typeface="Times New Roman"/>
            </a:endParaRPr>
          </a:p>
          <a:p>
            <a:pPr algn="l">
              <a:lnSpc>
                <a:spcPts val="5362"/>
              </a:lnSpc>
            </a:pPr>
            <a:endParaRPr lang="en-US" sz="4289">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4" name="Group 4"/>
          <p:cNvGrpSpPr/>
          <p:nvPr/>
        </p:nvGrpSpPr>
        <p:grpSpPr>
          <a:xfrm>
            <a:off x="17259300" y="8984615"/>
            <a:ext cx="1573962" cy="157396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7" name="Group 7"/>
          <p:cNvGrpSpPr/>
          <p:nvPr/>
        </p:nvGrpSpPr>
        <p:grpSpPr>
          <a:xfrm>
            <a:off x="16303701" y="8984615"/>
            <a:ext cx="786981" cy="786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0" name="AutoShape 10"/>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4294" y="2044513"/>
            <a:ext cx="18021987" cy="6540068"/>
          </a:xfrm>
          <a:prstGeom prst="rect">
            <a:avLst/>
          </a:prstGeom>
        </p:spPr>
        <p:txBody>
          <a:bodyPr lIns="0" tIns="0" rIns="0" bIns="0" rtlCol="0" anchor="t">
            <a:spAutoFit/>
          </a:bodyPr>
          <a:lstStyle/>
          <a:p>
            <a:pPr marL="990297" lvl="1" indent="-495149" algn="l">
              <a:lnSpc>
                <a:spcPts val="6421"/>
              </a:lnSpc>
              <a:buFont typeface="Arial"/>
              <a:buChar char="•"/>
            </a:pPr>
            <a:r>
              <a:rPr lang="en-US" sz="4586">
                <a:solidFill>
                  <a:srgbClr val="000000"/>
                </a:solidFill>
                <a:latin typeface="Times New Roman"/>
                <a:ea typeface="Times New Roman"/>
                <a:cs typeface="Times New Roman"/>
                <a:sym typeface="Times New Roman"/>
              </a:rPr>
              <a:t>The use of medical image analysis for dermatological diseases offers quicker, more precise diagnoses compared to traditional methods, which ultimately leads to better patient outcomes.</a:t>
            </a:r>
          </a:p>
          <a:p>
            <a:pPr algn="l">
              <a:lnSpc>
                <a:spcPts val="6421"/>
              </a:lnSpc>
              <a:spcBef>
                <a:spcPct val="0"/>
              </a:spcBef>
            </a:pPr>
            <a:endParaRPr lang="en-US" sz="4586">
              <a:solidFill>
                <a:srgbClr val="000000"/>
              </a:solidFill>
              <a:latin typeface="Times New Roman"/>
              <a:ea typeface="Times New Roman"/>
              <a:cs typeface="Times New Roman"/>
              <a:sym typeface="Times New Roman"/>
            </a:endParaRPr>
          </a:p>
          <a:p>
            <a:pPr marL="990297" lvl="1" indent="-495149" algn="l">
              <a:lnSpc>
                <a:spcPts val="6421"/>
              </a:lnSpc>
              <a:buFont typeface="Arial"/>
              <a:buChar char="•"/>
            </a:pPr>
            <a:r>
              <a:rPr lang="en-US" sz="4586">
                <a:solidFill>
                  <a:srgbClr val="000000"/>
                </a:solidFill>
                <a:latin typeface="Times New Roman"/>
                <a:ea typeface="Times New Roman"/>
                <a:cs typeface="Times New Roman"/>
                <a:sym typeface="Times New Roman"/>
              </a:rPr>
              <a:t>Due to all these motivations, we need a functional project that can accurately classify dermatological diseases while also providing preventive advice to help patients or their caregivers minimize potential complications until they can visitthe nearest doctor.</a:t>
            </a:r>
          </a:p>
        </p:txBody>
      </p:sp>
      <p:sp>
        <p:nvSpPr>
          <p:cNvPr id="14" name="TextBox 14"/>
          <p:cNvSpPr txBox="1"/>
          <p:nvPr/>
        </p:nvSpPr>
        <p:spPr>
          <a:xfrm>
            <a:off x="4598990" y="20561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Motivation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601282" y="3608520"/>
            <a:ext cx="15489400"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Problem Statement</a:t>
            </a:r>
          </a:p>
        </p:txBody>
      </p:sp>
      <p:sp>
        <p:nvSpPr>
          <p:cNvPr id="14" name="Freeform 14"/>
          <p:cNvSpPr/>
          <p:nvPr/>
        </p:nvSpPr>
        <p:spPr>
          <a:xfrm>
            <a:off x="1428702" y="4252598"/>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428702" y="4296601"/>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0" name="Freeform 10"/>
          <p:cNvSpPr/>
          <p:nvPr/>
        </p:nvSpPr>
        <p:spPr>
          <a:xfrm>
            <a:off x="15130417" y="3834014"/>
            <a:ext cx="3157583" cy="4127882"/>
          </a:xfrm>
          <a:custGeom>
            <a:avLst/>
            <a:gdLst/>
            <a:ahLst/>
            <a:cxnLst/>
            <a:rect l="l" t="t" r="r" b="b"/>
            <a:pathLst>
              <a:path w="3157583" h="4127882">
                <a:moveTo>
                  <a:pt x="0" y="0"/>
                </a:moveTo>
                <a:lnTo>
                  <a:pt x="3157583" y="0"/>
                </a:lnTo>
                <a:lnTo>
                  <a:pt x="3157583" y="4127882"/>
                </a:lnTo>
                <a:lnTo>
                  <a:pt x="0" y="4127882"/>
                </a:lnTo>
                <a:lnTo>
                  <a:pt x="0" y="0"/>
                </a:lnTo>
                <a:close/>
              </a:path>
            </a:pathLst>
          </a:custGeom>
          <a:blipFill>
            <a:blip r:embed="rId3"/>
            <a:stretch>
              <a:fillRect/>
            </a:stretch>
          </a:blipFill>
        </p:spPr>
      </p:sp>
      <p:grpSp>
        <p:nvGrpSpPr>
          <p:cNvPr id="11" name="Group 11"/>
          <p:cNvGrpSpPr/>
          <p:nvPr/>
        </p:nvGrpSpPr>
        <p:grpSpPr>
          <a:xfrm>
            <a:off x="15221473" y="3913252"/>
            <a:ext cx="2919034" cy="3907226"/>
            <a:chOff x="0" y="0"/>
            <a:chExt cx="1316044" cy="1761569"/>
          </a:xfrm>
        </p:grpSpPr>
        <p:sp>
          <p:nvSpPr>
            <p:cNvPr id="12" name="Freeform 12"/>
            <p:cNvSpPr/>
            <p:nvPr/>
          </p:nvSpPr>
          <p:spPr>
            <a:xfrm>
              <a:off x="0" y="0"/>
              <a:ext cx="1316044" cy="1761569"/>
            </a:xfrm>
            <a:custGeom>
              <a:avLst/>
              <a:gdLst/>
              <a:ahLst/>
              <a:cxnLst/>
              <a:rect l="l" t="t" r="r" b="b"/>
              <a:pathLst>
                <a:path w="1316044" h="1761569">
                  <a:moveTo>
                    <a:pt x="0" y="0"/>
                  </a:moveTo>
                  <a:lnTo>
                    <a:pt x="1316044" y="0"/>
                  </a:lnTo>
                  <a:lnTo>
                    <a:pt x="1316044" y="1761569"/>
                  </a:lnTo>
                  <a:lnTo>
                    <a:pt x="0" y="1761569"/>
                  </a:lnTo>
                  <a:close/>
                </a:path>
              </a:pathLst>
            </a:custGeom>
            <a:solidFill>
              <a:srgbClr val="00638D"/>
            </a:solidFill>
          </p:spPr>
        </p:sp>
        <p:sp>
          <p:nvSpPr>
            <p:cNvPr id="13" name="TextBox 13"/>
            <p:cNvSpPr txBox="1"/>
            <p:nvPr/>
          </p:nvSpPr>
          <p:spPr>
            <a:xfrm>
              <a:off x="0" y="-47625"/>
              <a:ext cx="1316044" cy="1809194"/>
            </a:xfrm>
            <a:prstGeom prst="rect">
              <a:avLst/>
            </a:prstGeom>
          </p:spPr>
          <p:txBody>
            <a:bodyPr lIns="50800" tIns="50800" rIns="50800" bIns="50800" rtlCol="0" anchor="ctr"/>
            <a:lstStyle/>
            <a:p>
              <a:pPr algn="ctr">
                <a:lnSpc>
                  <a:spcPts val="3042"/>
                </a:lnSpc>
              </a:pPr>
              <a:endParaRPr/>
            </a:p>
          </p:txBody>
        </p:sp>
      </p:grpSp>
      <p:grpSp>
        <p:nvGrpSpPr>
          <p:cNvPr id="14" name="Group 14"/>
          <p:cNvGrpSpPr/>
          <p:nvPr/>
        </p:nvGrpSpPr>
        <p:grpSpPr>
          <a:xfrm>
            <a:off x="15341808" y="4046740"/>
            <a:ext cx="2678365" cy="3640250"/>
            <a:chOff x="0" y="0"/>
            <a:chExt cx="3571153" cy="4853667"/>
          </a:xfrm>
        </p:grpSpPr>
        <p:pic>
          <p:nvPicPr>
            <p:cNvPr id="15" name="Picture 15"/>
            <p:cNvPicPr>
              <a:picLocks noChangeAspect="1"/>
            </p:cNvPicPr>
            <p:nvPr/>
          </p:nvPicPr>
          <p:blipFill>
            <a:blip r:embed="rId4"/>
            <a:srcRect t="4638" b="4638"/>
            <a:stretch>
              <a:fillRect/>
            </a:stretch>
          </p:blipFill>
          <p:spPr>
            <a:xfrm>
              <a:off x="0" y="0"/>
              <a:ext cx="3571153" cy="4853667"/>
            </a:xfrm>
            <a:prstGeom prst="rect">
              <a:avLst/>
            </a:prstGeom>
          </p:spPr>
        </p:pic>
      </p:grpSp>
      <p:sp>
        <p:nvSpPr>
          <p:cNvPr id="16" name="Freeform 16"/>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3548753" y="102194"/>
            <a:ext cx="10798063" cy="280501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Problem  Statement</a:t>
            </a:r>
          </a:p>
          <a:p>
            <a:pPr algn="ctr">
              <a:lnSpc>
                <a:spcPts val="11469"/>
              </a:lnSpc>
            </a:pPr>
            <a:endParaRPr lang="en-US" sz="7190" b="1">
              <a:solidFill>
                <a:srgbClr val="00638D"/>
              </a:solidFill>
              <a:latin typeface="Times New Roman Bold"/>
              <a:ea typeface="Times New Roman Bold"/>
              <a:cs typeface="Times New Roman Bold"/>
              <a:sym typeface="Times New Roman Bold"/>
            </a:endParaRPr>
          </a:p>
        </p:txBody>
      </p:sp>
      <p:sp>
        <p:nvSpPr>
          <p:cNvPr id="19" name="TextBox 19"/>
          <p:cNvSpPr txBox="1"/>
          <p:nvPr/>
        </p:nvSpPr>
        <p:spPr>
          <a:xfrm>
            <a:off x="290308" y="1490416"/>
            <a:ext cx="15634713" cy="10747275"/>
          </a:xfrm>
          <a:prstGeom prst="rect">
            <a:avLst/>
          </a:prstGeom>
        </p:spPr>
        <p:txBody>
          <a:bodyPr lIns="0" tIns="0" rIns="0" bIns="0" rtlCol="0" anchor="t">
            <a:spAutoFit/>
          </a:bodyPr>
          <a:lstStyle/>
          <a:p>
            <a:pPr marL="873804" lvl="1" indent="-436902" algn="l">
              <a:lnSpc>
                <a:spcPts val="5666"/>
              </a:lnSpc>
              <a:buFont typeface="Arial"/>
              <a:buChar char="•"/>
            </a:pPr>
            <a:r>
              <a:rPr lang="en-US" sz="4047">
                <a:solidFill>
                  <a:srgbClr val="000000"/>
                </a:solidFill>
                <a:latin typeface="Times New Roman"/>
                <a:ea typeface="Times New Roman"/>
                <a:cs typeface="Times New Roman"/>
                <a:sym typeface="Times New Roman"/>
              </a:rPr>
              <a:t> Delay in diagnosis may lead to deterioration of the health condition, especially for skin diseases that can develop quickly if not treated on time.</a:t>
            </a:r>
          </a:p>
          <a:p>
            <a:pPr algn="l">
              <a:lnSpc>
                <a:spcPts val="5666"/>
              </a:lnSpc>
            </a:pPr>
            <a:endParaRPr lang="en-US" sz="4047">
              <a:solidFill>
                <a:srgbClr val="000000"/>
              </a:solidFill>
              <a:latin typeface="Times New Roman"/>
              <a:ea typeface="Times New Roman"/>
              <a:cs typeface="Times New Roman"/>
              <a:sym typeface="Times New Roman"/>
            </a:endParaRPr>
          </a:p>
          <a:p>
            <a:pPr marL="873804" lvl="1" indent="-436902" algn="l">
              <a:lnSpc>
                <a:spcPts val="5666"/>
              </a:lnSpc>
              <a:buFont typeface="Arial"/>
              <a:buChar char="•"/>
            </a:pPr>
            <a:r>
              <a:rPr lang="en-US" sz="4047">
                <a:solidFill>
                  <a:srgbClr val="000000"/>
                </a:solidFill>
                <a:latin typeface="Times New Roman"/>
                <a:ea typeface="Times New Roman"/>
                <a:cs typeface="Times New Roman"/>
                <a:sym typeface="Times New Roman"/>
              </a:rPr>
              <a:t> Lack of awareness about skin diseases and preventive measures may cause anxiety and delay in taking appropriate actions.</a:t>
            </a:r>
          </a:p>
          <a:p>
            <a:pPr algn="l">
              <a:lnSpc>
                <a:spcPts val="5666"/>
              </a:lnSpc>
            </a:pPr>
            <a:endParaRPr lang="en-US" sz="4047">
              <a:solidFill>
                <a:srgbClr val="000000"/>
              </a:solidFill>
              <a:latin typeface="Times New Roman"/>
              <a:ea typeface="Times New Roman"/>
              <a:cs typeface="Times New Roman"/>
              <a:sym typeface="Times New Roman"/>
            </a:endParaRPr>
          </a:p>
          <a:p>
            <a:pPr marL="873804" lvl="1" indent="-436902" algn="l">
              <a:lnSpc>
                <a:spcPts val="5666"/>
              </a:lnSpc>
              <a:buFont typeface="Arial"/>
              <a:buChar char="•"/>
            </a:pPr>
            <a:r>
              <a:rPr lang="en-US" sz="4047">
                <a:solidFill>
                  <a:srgbClr val="000000"/>
                </a:solidFill>
                <a:latin typeface="Times New Roman"/>
                <a:ea typeface="Times New Roman"/>
                <a:cs typeface="Times New Roman"/>
                <a:sym typeface="Times New Roman"/>
              </a:rPr>
              <a:t>Difficulty in distinguishing between skin diseases because of the similarity of images found on the internet.</a:t>
            </a:r>
          </a:p>
          <a:p>
            <a:pPr algn="l">
              <a:lnSpc>
                <a:spcPts val="5666"/>
              </a:lnSpc>
            </a:pPr>
            <a:endParaRPr lang="en-US" sz="4047">
              <a:solidFill>
                <a:srgbClr val="000000"/>
              </a:solidFill>
              <a:latin typeface="Times New Roman"/>
              <a:ea typeface="Times New Roman"/>
              <a:cs typeface="Times New Roman"/>
              <a:sym typeface="Times New Roman"/>
            </a:endParaRPr>
          </a:p>
          <a:p>
            <a:pPr marL="873804" lvl="1" indent="-436902" algn="l">
              <a:lnSpc>
                <a:spcPts val="5666"/>
              </a:lnSpc>
              <a:buFont typeface="Arial"/>
              <a:buChar char="•"/>
            </a:pPr>
            <a:r>
              <a:rPr lang="en-US" sz="4047">
                <a:solidFill>
                  <a:srgbClr val="000000"/>
                </a:solidFill>
                <a:latin typeface="Times New Roman"/>
                <a:ea typeface="Times New Roman"/>
                <a:cs typeface="Times New Roman"/>
                <a:sym typeface="Times New Roman"/>
              </a:rPr>
              <a:t>Lack of awareness about nearby hospitals or specialized doctors for skin-related issues</a:t>
            </a:r>
          </a:p>
          <a:p>
            <a:pPr algn="l">
              <a:lnSpc>
                <a:spcPts val="5666"/>
              </a:lnSpc>
            </a:pPr>
            <a:endParaRPr lang="en-US" sz="4047">
              <a:solidFill>
                <a:srgbClr val="000000"/>
              </a:solidFill>
              <a:latin typeface="Times New Roman"/>
              <a:ea typeface="Times New Roman"/>
              <a:cs typeface="Times New Roman"/>
              <a:sym typeface="Times New Roman"/>
            </a:endParaRPr>
          </a:p>
          <a:p>
            <a:pPr algn="l">
              <a:lnSpc>
                <a:spcPts val="5666"/>
              </a:lnSpc>
            </a:pPr>
            <a:endParaRPr lang="en-US" sz="4047">
              <a:solidFill>
                <a:srgbClr val="000000"/>
              </a:solidFill>
              <a:latin typeface="Times New Roman"/>
              <a:ea typeface="Times New Roman"/>
              <a:cs typeface="Times New Roman"/>
              <a:sym typeface="Times New Roman"/>
            </a:endParaRPr>
          </a:p>
          <a:p>
            <a:pPr algn="l">
              <a:lnSpc>
                <a:spcPts val="5666"/>
              </a:lnSpc>
            </a:pPr>
            <a:endParaRPr lang="en-US" sz="4047">
              <a:solidFill>
                <a:srgbClr val="000000"/>
              </a:solidFill>
              <a:latin typeface="Times New Roman"/>
              <a:ea typeface="Times New Roman"/>
              <a:cs typeface="Times New Roman"/>
              <a:sym typeface="Times New Roman"/>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3527" t="-3057" r="-5183" b="-2292"/>
          </a:stretch>
        </a:blipFill>
      </a:spPr>
      <a:bodyPr/>
      <a:lstStyle>
        <a:defPPr algn="l">
          <a:defRPr dirty="0"/>
        </a:defPPr>
      </a:lstStyle>
    </a:spDef>
  </a:objectDefaults>
  <a:extraClrSchemeLst/>
</a:theme>
</file>

<file path=docProps/app.xml><?xml version="1.0" encoding="utf-8"?>
<Properties xmlns="http://schemas.openxmlformats.org/officeDocument/2006/extended-properties" xmlns:vt="http://schemas.openxmlformats.org/officeDocument/2006/docPropsVTypes">
  <TotalTime>10</TotalTime>
  <Words>2861</Words>
  <Application>Microsoft Office PowerPoint</Application>
  <PresentationFormat>Custom</PresentationFormat>
  <Paragraphs>482</Paragraphs>
  <Slides>58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Times New Roman Semi-Bold</vt:lpstr>
      <vt:lpstr>Muli Bold</vt:lpstr>
      <vt:lpstr>Hero Bold</vt:lpstr>
      <vt:lpstr>Times New Roman Bold</vt:lpstr>
      <vt:lpstr>Arial</vt:lpstr>
      <vt:lpstr>Bugaki</vt:lpstr>
      <vt:lpstr>Nunito Heavy</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Modern Medical Presentation</dc:title>
  <cp:lastModifiedBy>Marina HABEB</cp:lastModifiedBy>
  <cp:revision>2</cp:revision>
  <dcterms:created xsi:type="dcterms:W3CDTF">2006-08-16T00:00:00Z</dcterms:created>
  <dcterms:modified xsi:type="dcterms:W3CDTF">2025-06-11T11:55:55Z</dcterms:modified>
  <dc:identifier>DAGeYRQeoNM</dc:identifier>
</cp:coreProperties>
</file>